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0" name="Shape 120"/>
          <p:cNvSpPr/>
          <p:nvPr>
            <p:ph type="sldImg"/>
          </p:nvPr>
        </p:nvSpPr>
        <p:spPr>
          <a:xfrm>
            <a:off x="1143000" y="685800"/>
            <a:ext cx="4572000" cy="3429000"/>
          </a:xfrm>
          <a:prstGeom prst="rect">
            <a:avLst/>
          </a:prstGeom>
        </p:spPr>
        <p:txBody>
          <a:bodyPr/>
          <a:lstStyle/>
          <a:p>
            <a:pPr/>
          </a:p>
        </p:txBody>
      </p:sp>
      <p:sp>
        <p:nvSpPr>
          <p:cNvPr id="121" name="Shape 12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r>
              <a:t>This one is going to be much harder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Shape 149"/>
          <p:cNvSpPr/>
          <p:nvPr>
            <p:ph type="sldImg"/>
          </p:nvPr>
        </p:nvSpPr>
        <p:spPr>
          <a:prstGeom prst="rect">
            <a:avLst/>
          </a:prstGeom>
        </p:spPr>
        <p:txBody>
          <a:bodyPr/>
          <a:lstStyle/>
          <a:p>
            <a:pPr/>
          </a:p>
        </p:txBody>
      </p:sp>
      <p:sp>
        <p:nvSpPr>
          <p:cNvPr id="150" name="Shape 150"/>
          <p:cNvSpPr/>
          <p:nvPr>
            <p:ph type="body" sz="quarter" idx="1"/>
          </p:nvPr>
        </p:nvSpPr>
        <p:spPr>
          <a:prstGeom prst="rect">
            <a:avLst/>
          </a:prstGeom>
        </p:spPr>
        <p:txBody>
          <a:bodyPr/>
          <a:lstStyle/>
          <a:p>
            <a:pPr/>
            <a:r>
              <a:t>Pop culture reference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r>
              <a:t>How does it work? Just looks for regex, this is not actually that hard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Shape 259"/>
          <p:cNvSpPr/>
          <p:nvPr>
            <p:ph type="sldImg"/>
          </p:nvPr>
        </p:nvSpPr>
        <p:spPr>
          <a:prstGeom prst="rect">
            <a:avLst/>
          </a:prstGeom>
        </p:spPr>
        <p:txBody>
          <a:bodyPr/>
          <a:lstStyle/>
          <a:p>
            <a:pPr/>
          </a:p>
        </p:txBody>
      </p:sp>
      <p:sp>
        <p:nvSpPr>
          <p:cNvPr id="260" name="Shape 260"/>
          <p:cNvSpPr/>
          <p:nvPr>
            <p:ph type="body" sz="quarter" idx="1"/>
          </p:nvPr>
        </p:nvSpPr>
        <p:spPr>
          <a:prstGeom prst="rect">
            <a:avLst/>
          </a:prstGeom>
        </p:spPr>
        <p:txBody>
          <a:bodyPr/>
          <a:lstStyle/>
          <a:p>
            <a:pPr/>
            <a:r>
              <a:t>This one is also not that hard: just need to look at dependencies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000000"/>
                </a:solidFill>
              </a:defRPr>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96"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97"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98"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6"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07"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1" name="Slide Title"/>
          <p:cNvSpPr txBox="1"/>
          <p:nvPr>
            <p:ph type="title" hasCustomPrompt="1"/>
          </p:nvPr>
        </p:nvSpPr>
        <p:spPr>
          <a:prstGeom prst="rect">
            <a:avLst/>
          </a:prstGeom>
        </p:spPr>
        <p:txBody>
          <a:bodyPr/>
          <a:lstStyle/>
          <a:p>
            <a:pPr/>
            <a:r>
              <a:t>Slide Title</a:t>
            </a:r>
          </a:p>
        </p:txBody>
      </p:sp>
      <p:sp>
        <p:nvSpPr>
          <p:cNvPr id="22"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23"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3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3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000000"/>
                </a:solidFill>
              </a:defRPr>
            </a:lvl1pPr>
          </a:lstStyle>
          <a:p>
            <a:pPr/>
            <a:r>
              <a:t>Presentation Title</a:t>
            </a:r>
          </a:p>
        </p:txBody>
      </p:sp>
      <p:sp>
        <p:nvSpPr>
          <p:cNvPr id="3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3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4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43" name="Slide Title"/>
          <p:cNvSpPr txBox="1"/>
          <p:nvPr>
            <p:ph type="title" hasCustomPrompt="1"/>
          </p:nvPr>
        </p:nvSpPr>
        <p:spPr>
          <a:xfrm>
            <a:off x="1206500" y="1270000"/>
            <a:ext cx="9779000" cy="5882273"/>
          </a:xfrm>
          <a:prstGeom prst="rect">
            <a:avLst/>
          </a:prstGeom>
        </p:spPr>
        <p:txBody>
          <a:bodyPr anchor="b"/>
          <a:lstStyle>
            <a:lvl1pPr>
              <a:defRPr>
                <a:solidFill>
                  <a:srgbClr val="000000"/>
                </a:solidFill>
              </a:defRPr>
            </a:lvl1pPr>
          </a:lstStyle>
          <a:p>
            <a:pPr/>
            <a:r>
              <a:t>Slide Title</a:t>
            </a:r>
          </a:p>
        </p:txBody>
      </p:sp>
      <p:sp>
        <p:nvSpPr>
          <p:cNvPr id="4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4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52"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000000"/>
                </a:solidFill>
                <a:latin typeface="Helvetica Neue Medium"/>
                <a:ea typeface="Helvetica Neue Medium"/>
                <a:cs typeface="Helvetica Neue Medium"/>
                <a:sym typeface="Helvetica Neue Medium"/>
              </a:defRPr>
            </a:lvl1pPr>
          </a:lstStyle>
          <a:p>
            <a:pPr/>
            <a:r>
              <a:t>Section Title</a:t>
            </a:r>
          </a:p>
        </p:txBody>
      </p:sp>
      <p:sp>
        <p:nvSpPr>
          <p:cNvPr id="53"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60"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61"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62"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70"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78"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79"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87"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88"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1pPr>
      <a:lvl2pPr marL="0" marR="0" indent="457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2pPr>
      <a:lvl3pPr marL="0" marR="0" indent="914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3pPr>
      <a:lvl4pPr marL="0" marR="0" indent="1371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4pPr>
      <a:lvl5pPr marL="0" marR="0" indent="18288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5pPr>
      <a:lvl6pPr marL="0" marR="0" indent="22860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6pPr>
      <a:lvl7pPr marL="0" marR="0" indent="2743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7pPr>
      <a:lvl8pPr marL="0" marR="0" indent="3200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8pPr>
      <a:lvl9pPr marL="0" marR="0" indent="3657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creativecommons.org/licenses/by-sa/4.0/"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hyperlink" Target="https://lgtm.com" TargetMode="External"/><Relationship Id="rId5"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wasp.org/www-project-top-ten/"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s://auth0.com"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we.mitre.org/data/definitions/798.html" TargetMode="External"/><Relationship Id="rId3" Type="http://schemas.openxmlformats.org/officeDocument/2006/relationships/image" Target="../media/image1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we.mitre.org/data/definitions/798.html" TargetMode="External"/><Relationship Id="rId3" Type="http://schemas.openxmlformats.org/officeDocument/2006/relationships/image" Target="../media/image1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gitguardian.com" TargetMode="External"/><Relationship Id="rId4" Type="http://schemas.openxmlformats.org/officeDocument/2006/relationships/image" Target="../media/image1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wasp.org/www-project-top-ten/" TargetMode="Externa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wasp.org/www-project-top-ten/"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7.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reativecommons.org/licenses/by-sa/4.0/"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wasp.org/www-project-top-ten/"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owasp.org/www-project-top-ten/2017/A1_2017-Injection"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rest-example.covey.town/transcripts/%3Ch1%3ECongratulations!%3C/h1%3E%20You%20are%20the%201000th%20visitor%20to%20the%20transcript%20site!%20You%20have%20been%20selected%20to%20receive%20a%20free%20iPad.%20To%20claim%20your%20prize%20%3Ca%20href='https://www.youtube.com/watch?v=DLzxrzFCyOs'%3Eclick%20here!%3C/a%3E%3Cscript%20language=%22javascript%22%3Edocument.getRootNode().body.innerHTML='%3Ch1%3ECongratulations!%3C/h1%3EYou%20are%20the%201000th%20visitor%20to%20the%20transcript%20site!%20You%20have%20been%20selected%20to%20receive%20a%20free%20iPad.%20To%20claim%20your%20prize%20%3Ca%20href=%22https://www.youtube.com/watch?v=DLzxrzFCyOs%22%3Eclick%20here!%3C/a%3E';alert('You%20are%20a%20winner!');%3C/script%3E" TargetMode="External"/><Relationship Id="rId4" Type="http://schemas.openxmlformats.org/officeDocument/2006/relationships/image" Target="../media/image5.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Jonathan Bell, John Boyland, Mitch Wand…"/>
          <p:cNvSpPr txBox="1"/>
          <p:nvPr>
            <p:ph type="body" idx="21"/>
          </p:nvPr>
        </p:nvSpPr>
        <p:spPr>
          <a:xfrm>
            <a:off x="1201340" y="11177783"/>
            <a:ext cx="21971003" cy="1959509"/>
          </a:xfrm>
          <a:prstGeom prst="rect">
            <a:avLst/>
          </a:prstGeom>
          <a:extLst>
            <a:ext uri="{C572A759-6A51-4108-AA02-DFA0A04FC94B}">
              <ma14:wrappingTextBoxFlag xmlns:ma14="http://schemas.microsoft.com/office/mac/drawingml/2011/main" val="1"/>
            </a:ext>
          </a:extLst>
        </p:spPr>
        <p:txBody>
          <a:bodyPr/>
          <a:lstStyle/>
          <a:p>
            <a:pPr>
              <a:defRPr>
                <a:solidFill>
                  <a:srgbClr val="005493"/>
                </a:solidFill>
              </a:defRPr>
            </a:pPr>
            <a:r>
              <a:t>Jonathan Bell, John Boyland, Mitch Wand</a:t>
            </a:r>
          </a:p>
          <a:p>
            <a:pPr>
              <a:defRPr>
                <a:solidFill>
                  <a:srgbClr val="005493"/>
                </a:solidFill>
              </a:defRPr>
            </a:pPr>
            <a:r>
              <a:t>Khoury College of Computer Sciences</a:t>
            </a:r>
            <a:br/>
            <a:r>
              <a:t>© 2021, released under </a:t>
            </a:r>
            <a:r>
              <a:rPr u="sng">
                <a:hlinkClick r:id="rId2" invalidUrl="" action="" tgtFrame="" tooltip="" history="1" highlightClick="0" endSnd="0"/>
              </a:rPr>
              <a:t>CC BY-SA</a:t>
            </a:r>
          </a:p>
        </p:txBody>
      </p:sp>
      <p:sp>
        <p:nvSpPr>
          <p:cNvPr id="124" name="CS 4530 &amp; CS 5500…"/>
          <p:cNvSpPr txBox="1"/>
          <p:nvPr>
            <p:ph type="ctrTitle"/>
          </p:nvPr>
        </p:nvSpPr>
        <p:spPr>
          <a:prstGeom prst="rect">
            <a:avLst/>
          </a:prstGeom>
        </p:spPr>
        <p:txBody>
          <a:bodyPr/>
          <a:lstStyle/>
          <a:p>
            <a:pPr>
              <a:defRPr>
                <a:solidFill>
                  <a:srgbClr val="005493"/>
                </a:solidFill>
              </a:defRPr>
            </a:pPr>
            <a:r>
              <a:t>CS 4530 &amp; CS 5500</a:t>
            </a:r>
          </a:p>
          <a:p>
            <a:pPr>
              <a:defRPr>
                <a:solidFill>
                  <a:srgbClr val="005493"/>
                </a:solidFill>
              </a:defRPr>
            </a:pPr>
            <a:r>
              <a:t>Software Engineering</a:t>
            </a:r>
          </a:p>
        </p:txBody>
      </p:sp>
      <p:sp>
        <p:nvSpPr>
          <p:cNvPr id="125" name="Lecture 9.4: Engineering Secure Software"/>
          <p:cNvSpPr txBox="1"/>
          <p:nvPr>
            <p:ph type="subTitle" sz="quarter" idx="1"/>
          </p:nvPr>
        </p:nvSpPr>
        <p:spPr>
          <a:prstGeom prst="rect">
            <a:avLst/>
          </a:prstGeom>
        </p:spPr>
        <p:txBody>
          <a:bodyPr/>
          <a:lstStyle/>
          <a:p>
            <a:pPr/>
            <a:r>
              <a:t>Lecture 9.4: Engineering Secure Software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Code Injection Example"/>
          <p:cNvSpPr txBox="1"/>
          <p:nvPr>
            <p:ph type="title"/>
          </p:nvPr>
        </p:nvSpPr>
        <p:spPr>
          <a:prstGeom prst="rect">
            <a:avLst/>
          </a:prstGeom>
        </p:spPr>
        <p:txBody>
          <a:bodyPr/>
          <a:lstStyle/>
          <a:p>
            <a:pPr/>
            <a:r>
              <a:t>Code Injection Example</a:t>
            </a:r>
          </a:p>
        </p:txBody>
      </p:sp>
      <p:sp>
        <p:nvSpPr>
          <p:cNvPr id="198" name="Java code injection in Apache Struts (@Equifax)"/>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Java code injection in Apache Struts (@Equifax)</a:t>
            </a:r>
          </a:p>
        </p:txBody>
      </p:sp>
      <p:sp>
        <p:nvSpPr>
          <p:cNvPr id="199" name="Slide bullet text"/>
          <p:cNvSpPr txBox="1"/>
          <p:nvPr>
            <p:ph type="body" idx="1"/>
          </p:nvPr>
        </p:nvSpPr>
        <p:spPr>
          <a:prstGeom prst="rect">
            <a:avLst/>
          </a:prstGeom>
        </p:spPr>
        <p:txBody>
          <a:bodyPr/>
          <a:lstStyle/>
          <a:p>
            <a:pPr/>
          </a:p>
        </p:txBody>
      </p:sp>
      <p:pic>
        <p:nvPicPr>
          <p:cNvPr id="200" name="Image" descr="Image"/>
          <p:cNvPicPr>
            <a:picLocks noChangeAspect="1"/>
          </p:cNvPicPr>
          <p:nvPr/>
        </p:nvPicPr>
        <p:blipFill>
          <a:blip r:embed="rId2">
            <a:extLst/>
          </a:blip>
          <a:stretch>
            <a:fillRect/>
          </a:stretch>
        </p:blipFill>
        <p:spPr>
          <a:xfrm>
            <a:off x="2051050" y="4059652"/>
            <a:ext cx="20281900" cy="5816601"/>
          </a:xfrm>
          <a:prstGeom prst="rect">
            <a:avLst/>
          </a:prstGeom>
          <a:ln w="12700">
            <a:miter lim="400000"/>
          </a:ln>
        </p:spPr>
      </p:pic>
      <p:pic>
        <p:nvPicPr>
          <p:cNvPr id="201" name="Image" descr="Image"/>
          <p:cNvPicPr>
            <a:picLocks noChangeAspect="1"/>
          </p:cNvPicPr>
          <p:nvPr/>
        </p:nvPicPr>
        <p:blipFill>
          <a:blip r:embed="rId3">
            <a:extLst/>
          </a:blip>
          <a:stretch>
            <a:fillRect/>
          </a:stretch>
        </p:blipFill>
        <p:spPr>
          <a:xfrm>
            <a:off x="14290278" y="7279084"/>
            <a:ext cx="9385301" cy="2387601"/>
          </a:xfrm>
          <a:prstGeom prst="rect">
            <a:avLst/>
          </a:prstGeom>
          <a:ln w="12700">
            <a:miter lim="400000"/>
          </a:ln>
        </p:spPr>
      </p:pic>
      <p:sp>
        <p:nvSpPr>
          <p:cNvPr id="202" name="CVE-2017-5638 Detail…"/>
          <p:cNvSpPr txBox="1"/>
          <p:nvPr/>
        </p:nvSpPr>
        <p:spPr>
          <a:xfrm>
            <a:off x="3403334" y="9055496"/>
            <a:ext cx="17577332" cy="3927476"/>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lgn="l" defTabSz="642937">
              <a:defRPr b="1" sz="4600">
                <a:solidFill>
                  <a:srgbClr val="333333"/>
                </a:solidFill>
                <a:latin typeface="Avenir Next Regular"/>
                <a:ea typeface="Avenir Next Regular"/>
                <a:cs typeface="Avenir Next Regular"/>
                <a:sym typeface="Avenir Next Regular"/>
              </a:defRPr>
            </a:pPr>
            <a:r>
              <a:t>CVE-2017-5638 Detail</a:t>
            </a:r>
          </a:p>
          <a:p>
            <a:pPr algn="l" defTabSz="642937">
              <a:defRPr b="1" sz="4200">
                <a:solidFill>
                  <a:srgbClr val="333333"/>
                </a:solidFill>
                <a:latin typeface="Avenir Next Regular"/>
                <a:ea typeface="Avenir Next Regular"/>
                <a:cs typeface="Avenir Next Regular"/>
                <a:sym typeface="Avenir Next Regular"/>
              </a:defRPr>
            </a:pPr>
            <a:r>
              <a:t>Current Description</a:t>
            </a:r>
          </a:p>
          <a:p>
            <a:pPr algn="l" defTabSz="642937">
              <a:defRPr sz="2200">
                <a:solidFill>
                  <a:srgbClr val="333333"/>
                </a:solidFill>
                <a:latin typeface="Avenir Next Regular"/>
                <a:ea typeface="Avenir Next Regular"/>
                <a:cs typeface="Avenir Next Regular"/>
                <a:sym typeface="Avenir Next Regular"/>
              </a:defRPr>
            </a:pPr>
            <a:r>
              <a:t>The Jakarta Multipart parser in Apache Struts 2 2.3.x before 2.3.32 and 2.5.x before 2.5.10.1 has incorrect exception handling and error-message generation during file-upload attempts, which allows remote attackers to </a:t>
            </a:r>
            <a:r>
              <a:rPr b="1" sz="3200"/>
              <a:t>execute arbitrary commands via a crafted Content-Type, Content-Disposition, or Content-Length HTTP header</a:t>
            </a:r>
            <a:r>
              <a:t>, as exploited in the wild in March 2017 with a Content-Type header containing a #cmd= string.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1" grpId="3"/>
      <p:bldP build="whole" bldLvl="1" animBg="1" rev="0" advAuto="0" spid="200" grpId="1"/>
      <p:bldP build="whole" bldLvl="1" animBg="1" rev="0" advAuto="0" spid="202"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Cross-site Scripting"/>
          <p:cNvSpPr txBox="1"/>
          <p:nvPr>
            <p:ph type="title"/>
          </p:nvPr>
        </p:nvSpPr>
        <p:spPr>
          <a:prstGeom prst="rect">
            <a:avLst/>
          </a:prstGeom>
        </p:spPr>
        <p:txBody>
          <a:bodyPr/>
          <a:lstStyle/>
          <a:p>
            <a:pPr/>
            <a:r>
              <a:t>Cross-site Scripting</a:t>
            </a:r>
          </a:p>
        </p:txBody>
      </p:sp>
      <p:sp>
        <p:nvSpPr>
          <p:cNvPr id="205" name="How to fix i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How to fix it?</a:t>
            </a:r>
          </a:p>
        </p:txBody>
      </p:sp>
      <p:sp>
        <p:nvSpPr>
          <p:cNvPr id="206" name="Sanitize user-controlled inputs (remove HTML)…"/>
          <p:cNvSpPr txBox="1"/>
          <p:nvPr>
            <p:ph type="body" sz="half" idx="1"/>
          </p:nvPr>
        </p:nvSpPr>
        <p:spPr>
          <a:xfrm>
            <a:off x="1206500" y="4248504"/>
            <a:ext cx="12041285" cy="8256012"/>
          </a:xfrm>
          <a:prstGeom prst="rect">
            <a:avLst/>
          </a:prstGeom>
        </p:spPr>
        <p:txBody>
          <a:bodyPr/>
          <a:lstStyle/>
          <a:p>
            <a:pPr>
              <a:defRPr b="1"/>
            </a:pPr>
            <a:r>
              <a:t>Sanitize</a:t>
            </a:r>
            <a:r>
              <a:rPr b="0"/>
              <a:t> user-controlled inputs (remove HTML)</a:t>
            </a:r>
            <a:endParaRPr b="0"/>
          </a:p>
          <a:p>
            <a:pPr>
              <a:defRPr b="1"/>
            </a:pPr>
            <a:r>
              <a:rPr b="0"/>
              <a:t>Use tools like LGTM to detect vulnerable data flows</a:t>
            </a:r>
            <a:endParaRPr b="0"/>
          </a:p>
          <a:p>
            <a:pPr>
              <a:defRPr b="1"/>
            </a:pPr>
            <a:r>
              <a:rPr b="0"/>
              <a:t>Use middleware that side-steps the problem (e.g. return data as JSON, client puts that data into React component)</a:t>
            </a:r>
          </a:p>
        </p:txBody>
      </p:sp>
      <p:pic>
        <p:nvPicPr>
          <p:cNvPr id="207" name="Image" descr="Image"/>
          <p:cNvPicPr>
            <a:picLocks noChangeAspect="1"/>
          </p:cNvPicPr>
          <p:nvPr/>
        </p:nvPicPr>
        <p:blipFill>
          <a:blip r:embed="rId2">
            <a:extLst/>
          </a:blip>
          <a:stretch>
            <a:fillRect/>
          </a:stretch>
        </p:blipFill>
        <p:spPr>
          <a:xfrm>
            <a:off x="13154034" y="3944209"/>
            <a:ext cx="11201401" cy="886460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Detecting Weaknesses in Apps with Static Analysis"/>
          <p:cNvSpPr txBox="1"/>
          <p:nvPr>
            <p:ph type="title"/>
          </p:nvPr>
        </p:nvSpPr>
        <p:spPr>
          <a:prstGeom prst="rect">
            <a:avLst/>
          </a:prstGeom>
        </p:spPr>
        <p:txBody>
          <a:bodyPr/>
          <a:lstStyle>
            <a:lvl1pPr defTabSz="2096971">
              <a:defRPr spc="-146" sz="7310"/>
            </a:lvl1pPr>
          </a:lstStyle>
          <a:p>
            <a:pPr/>
            <a:r>
              <a:t>Detecting Weaknesses in Apps with Static Analysis</a:t>
            </a:r>
          </a:p>
        </p:txBody>
      </p:sp>
      <p:sp>
        <p:nvSpPr>
          <p:cNvPr id="210" name="LGTM + CodeQL"/>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LGTM + CodeQL</a:t>
            </a:r>
          </a:p>
        </p:txBody>
      </p:sp>
      <p:pic>
        <p:nvPicPr>
          <p:cNvPr id="211" name="Image" descr="Image"/>
          <p:cNvPicPr>
            <a:picLocks noChangeAspect="1"/>
          </p:cNvPicPr>
          <p:nvPr/>
        </p:nvPicPr>
        <p:blipFill>
          <a:blip r:embed="rId2">
            <a:extLst/>
          </a:blip>
          <a:stretch>
            <a:fillRect/>
          </a:stretch>
        </p:blipFill>
        <p:spPr>
          <a:xfrm>
            <a:off x="16142761" y="11041708"/>
            <a:ext cx="7226301" cy="914401"/>
          </a:xfrm>
          <a:prstGeom prst="rect">
            <a:avLst/>
          </a:prstGeom>
          <a:ln w="12700">
            <a:miter lim="400000"/>
          </a:ln>
        </p:spPr>
      </p:pic>
      <p:pic>
        <p:nvPicPr>
          <p:cNvPr id="212" name="Image" descr="Image"/>
          <p:cNvPicPr>
            <a:picLocks noChangeAspect="1"/>
          </p:cNvPicPr>
          <p:nvPr/>
        </p:nvPicPr>
        <p:blipFill>
          <a:blip r:embed="rId3">
            <a:extLst/>
          </a:blip>
          <a:stretch>
            <a:fillRect/>
          </a:stretch>
        </p:blipFill>
        <p:spPr>
          <a:xfrm>
            <a:off x="16029182" y="7207670"/>
            <a:ext cx="7861301" cy="3708401"/>
          </a:xfrm>
          <a:prstGeom prst="rect">
            <a:avLst/>
          </a:prstGeom>
          <a:ln w="12700">
            <a:miter lim="400000"/>
          </a:ln>
        </p:spPr>
      </p:pic>
      <p:sp>
        <p:nvSpPr>
          <p:cNvPr id="213" name="https://lgtm.com"/>
          <p:cNvSpPr txBox="1"/>
          <p:nvPr/>
        </p:nvSpPr>
        <p:spPr>
          <a:xfrm>
            <a:off x="17417775" y="12578133"/>
            <a:ext cx="3699537" cy="6595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800" u="sng">
                <a:hlinkClick r:id="rId4" invalidUrl="" action="" tgtFrame="" tooltip="" history="1" highlightClick="0" endSnd="0"/>
              </a:defRPr>
            </a:lvl1pPr>
          </a:lstStyle>
          <a:p>
            <a:pPr>
              <a:defRPr u="none"/>
            </a:pPr>
            <a:r>
              <a:rPr u="sng">
                <a:hlinkClick r:id="rId4" invalidUrl="" action="" tgtFrame="" tooltip="" history="1" highlightClick="0" endSnd="0"/>
              </a:rPr>
              <a:t>https://lgtm.com</a:t>
            </a:r>
          </a:p>
        </p:txBody>
      </p:sp>
      <p:pic>
        <p:nvPicPr>
          <p:cNvPr id="214" name="Image" descr="Image"/>
          <p:cNvPicPr>
            <a:picLocks noChangeAspect="1"/>
          </p:cNvPicPr>
          <p:nvPr/>
        </p:nvPicPr>
        <p:blipFill>
          <a:blip r:embed="rId5">
            <a:extLst/>
          </a:blip>
          <a:stretch>
            <a:fillRect/>
          </a:stretch>
        </p:blipFill>
        <p:spPr>
          <a:xfrm>
            <a:off x="642150" y="3743495"/>
            <a:ext cx="14330691" cy="137160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OWASP Top Security Risks"/>
          <p:cNvSpPr txBox="1"/>
          <p:nvPr>
            <p:ph type="title"/>
          </p:nvPr>
        </p:nvSpPr>
        <p:spPr>
          <a:prstGeom prst="rect">
            <a:avLst/>
          </a:prstGeom>
        </p:spPr>
        <p:txBody>
          <a:bodyPr/>
          <a:lstStyle/>
          <a:p>
            <a:pPr/>
            <a:r>
              <a:t>OWASP Top Security Risks</a:t>
            </a:r>
          </a:p>
        </p:txBody>
      </p:sp>
      <p:sp>
        <p:nvSpPr>
          <p:cNvPr id="217" name="All 10: https://owasp.org/www-project-top-te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All 10: </a:t>
            </a:r>
            <a:r>
              <a:rPr u="sng">
                <a:hlinkClick r:id="rId2" invalidUrl="" action="" tgtFrame="" tooltip="" history="1" highlightClick="0" endSnd="0"/>
              </a:rPr>
              <a:t>https://owasp.org/www-project-top-ten/</a:t>
            </a:r>
          </a:p>
        </p:txBody>
      </p:sp>
      <p:sp>
        <p:nvSpPr>
          <p:cNvPr id="218" name="Code injection (various forms - SQL/command line/XSS/XML/deserialization)…"/>
          <p:cNvSpPr txBox="1"/>
          <p:nvPr>
            <p:ph type="body" idx="1"/>
          </p:nvPr>
        </p:nvSpPr>
        <p:spPr>
          <a:prstGeom prst="rect">
            <a:avLst/>
          </a:prstGeom>
        </p:spPr>
        <p:txBody>
          <a:bodyPr/>
          <a:lstStyle/>
          <a:p>
            <a:pPr/>
            <a:r>
              <a:t>Code injection (various forms - SQL/command line/XSS/XML/deserialization)</a:t>
            </a:r>
          </a:p>
          <a:p>
            <a:pPr/>
            <a:r>
              <a:t>Broken authentication + access control</a:t>
            </a:r>
          </a:p>
          <a:p>
            <a:pPr/>
            <a:r>
              <a:t>Weakly protected sensitive data</a:t>
            </a:r>
          </a:p>
          <a:p>
            <a:pPr/>
            <a:r>
              <a:t>Using components with known vulnerabilities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Broken Authentication + Access Control"/>
          <p:cNvSpPr txBox="1"/>
          <p:nvPr>
            <p:ph type="title"/>
          </p:nvPr>
        </p:nvSpPr>
        <p:spPr>
          <a:prstGeom prst="rect">
            <a:avLst/>
          </a:prstGeom>
        </p:spPr>
        <p:txBody>
          <a:bodyPr/>
          <a:lstStyle/>
          <a:p>
            <a:pPr/>
            <a:r>
              <a:t>Broken Authentication + Access Control</a:t>
            </a:r>
          </a:p>
        </p:txBody>
      </p:sp>
      <p:sp>
        <p:nvSpPr>
          <p:cNvPr id="221" name="How to fix i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How to fix it?</a:t>
            </a:r>
          </a:p>
        </p:txBody>
      </p:sp>
      <p:sp>
        <p:nvSpPr>
          <p:cNvPr id="222" name="Implement multi-factor authentication…"/>
          <p:cNvSpPr txBox="1"/>
          <p:nvPr>
            <p:ph type="body" sz="half" idx="1"/>
          </p:nvPr>
        </p:nvSpPr>
        <p:spPr>
          <a:xfrm>
            <a:off x="1206500" y="4248504"/>
            <a:ext cx="14687199" cy="8256012"/>
          </a:xfrm>
          <a:prstGeom prst="rect">
            <a:avLst/>
          </a:prstGeom>
        </p:spPr>
        <p:txBody>
          <a:bodyPr/>
          <a:lstStyle/>
          <a:p>
            <a:pPr/>
            <a:r>
              <a:t>Implement multi-factor authentication</a:t>
            </a:r>
          </a:p>
          <a:p>
            <a:pPr/>
            <a:r>
              <a:t>Implement weak-password checks</a:t>
            </a:r>
          </a:p>
          <a:p>
            <a:pPr/>
            <a:r>
              <a:t>Apply per-record access control</a:t>
            </a:r>
          </a:p>
          <a:p>
            <a:pPr/>
            <a:r>
              <a:t>Harden account creation, password reset pathways</a:t>
            </a:r>
          </a:p>
          <a:p>
            <a:pPr/>
            <a:r>
              <a:t>The software engineering approach: rely on a trusted component</a:t>
            </a:r>
          </a:p>
        </p:txBody>
      </p:sp>
      <p:pic>
        <p:nvPicPr>
          <p:cNvPr id="223" name="Image" descr="Image"/>
          <p:cNvPicPr>
            <a:picLocks noChangeAspect="1"/>
          </p:cNvPicPr>
          <p:nvPr/>
        </p:nvPicPr>
        <p:blipFill>
          <a:blip r:embed="rId2">
            <a:extLst/>
          </a:blip>
          <a:stretch>
            <a:fillRect/>
          </a:stretch>
        </p:blipFill>
        <p:spPr>
          <a:xfrm>
            <a:off x="15706294" y="6392847"/>
            <a:ext cx="8458201" cy="6007101"/>
          </a:xfrm>
          <a:prstGeom prst="rect">
            <a:avLst/>
          </a:prstGeom>
          <a:ln w="12700">
            <a:miter lim="400000"/>
          </a:ln>
        </p:spPr>
      </p:pic>
      <p:sp>
        <p:nvSpPr>
          <p:cNvPr id="224" name="https://auth0.com"/>
          <p:cNvSpPr txBox="1"/>
          <p:nvPr/>
        </p:nvSpPr>
        <p:spPr>
          <a:xfrm>
            <a:off x="18661329" y="12165638"/>
            <a:ext cx="2548129"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3" invalidUrl="" action="" tgtFrame="" tooltip="" history="1" highlightClick="0" endSnd="0"/>
              </a:defRPr>
            </a:lvl1pPr>
          </a:lstStyle>
          <a:p>
            <a:pPr>
              <a:defRPr u="none"/>
            </a:pPr>
            <a:r>
              <a:rPr u="sng">
                <a:hlinkClick r:id="rId3" invalidUrl="" action="" tgtFrame="" tooltip="" history="1" highlightClick="0" endSnd="0"/>
              </a:rPr>
              <a:t>https://auth0.com</a:t>
            </a:r>
          </a:p>
        </p:txBody>
      </p:sp>
      <p:sp>
        <p:nvSpPr>
          <p:cNvPr id="225" name="Auth0"/>
          <p:cNvSpPr txBox="1"/>
          <p:nvPr/>
        </p:nvSpPr>
        <p:spPr>
          <a:xfrm>
            <a:off x="19154731" y="6215207"/>
            <a:ext cx="1561326" cy="7214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100">
                <a:solidFill>
                  <a:srgbClr val="000000"/>
                </a:solidFill>
              </a:defRPr>
            </a:lvl1pPr>
          </a:lstStyle>
          <a:p>
            <a:pPr/>
            <a:r>
              <a:t>Auth0</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Broken Authentication + Access Control"/>
          <p:cNvSpPr txBox="1"/>
          <p:nvPr>
            <p:ph type="title"/>
          </p:nvPr>
        </p:nvSpPr>
        <p:spPr>
          <a:prstGeom prst="rect">
            <a:avLst/>
          </a:prstGeom>
        </p:spPr>
        <p:txBody>
          <a:bodyPr/>
          <a:lstStyle/>
          <a:p>
            <a:pPr/>
            <a:r>
              <a:t>Broken Authentication + Access Control</a:t>
            </a:r>
          </a:p>
        </p:txBody>
      </p:sp>
      <p:sp>
        <p:nvSpPr>
          <p:cNvPr id="228" name="Specifically: CWE-798: Use of Hard-coded Credential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Specifically: </a:t>
            </a:r>
            <a:r>
              <a:rPr u="sng">
                <a:hlinkClick r:id="rId2" invalidUrl="" action="" tgtFrame="" tooltip="" history="1" highlightClick="0" endSnd="0"/>
              </a:rPr>
              <a:t>CWE-798: Use of Hard-coded Credentials</a:t>
            </a:r>
          </a:p>
        </p:txBody>
      </p:sp>
      <p:pic>
        <p:nvPicPr>
          <p:cNvPr id="229" name="Image" descr="Image"/>
          <p:cNvPicPr>
            <a:picLocks noChangeAspect="1"/>
          </p:cNvPicPr>
          <p:nvPr/>
        </p:nvPicPr>
        <p:blipFill>
          <a:blip r:embed="rId3">
            <a:extLst/>
          </a:blip>
          <a:stretch>
            <a:fillRect/>
          </a:stretch>
        </p:blipFill>
        <p:spPr>
          <a:xfrm>
            <a:off x="7284291" y="4425538"/>
            <a:ext cx="9815418" cy="7901943"/>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Broken Authentication + Access Control"/>
          <p:cNvSpPr txBox="1"/>
          <p:nvPr>
            <p:ph type="title"/>
          </p:nvPr>
        </p:nvSpPr>
        <p:spPr>
          <a:prstGeom prst="rect">
            <a:avLst/>
          </a:prstGeom>
        </p:spPr>
        <p:txBody>
          <a:bodyPr/>
          <a:lstStyle/>
          <a:p>
            <a:pPr/>
            <a:r>
              <a:t>Broken Authentication + Access Control</a:t>
            </a:r>
          </a:p>
        </p:txBody>
      </p:sp>
      <p:sp>
        <p:nvSpPr>
          <p:cNvPr id="232" name="CWE-798: Use of Hard-coded Credentials: Study of 1.1m Android App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defTabSz="767715">
              <a:defRPr sz="5115"/>
            </a:pPr>
            <a:r>
              <a:rPr u="sng">
                <a:hlinkClick r:id="rId2" invalidUrl="" action="" tgtFrame="" tooltip="" history="1" highlightClick="0" endSnd="0"/>
              </a:rPr>
              <a:t>CWE-798: Use of Hard-coded Credentials</a:t>
            </a:r>
            <a:r>
              <a:t>: Study of 1.1m Android Apps</a:t>
            </a:r>
          </a:p>
        </p:txBody>
      </p:sp>
      <p:pic>
        <p:nvPicPr>
          <p:cNvPr id="233" name="Image" descr="Image"/>
          <p:cNvPicPr>
            <a:picLocks noChangeAspect="1"/>
          </p:cNvPicPr>
          <p:nvPr/>
        </p:nvPicPr>
        <p:blipFill>
          <a:blip r:embed="rId3">
            <a:extLst/>
          </a:blip>
          <a:stretch>
            <a:fillRect/>
          </a:stretch>
        </p:blipFill>
        <p:spPr>
          <a:xfrm>
            <a:off x="4651537" y="3238500"/>
            <a:ext cx="15080926" cy="9231973"/>
          </a:xfrm>
          <a:prstGeom prst="rect">
            <a:avLst/>
          </a:prstGeom>
          <a:ln w="12700">
            <a:miter lim="400000"/>
          </a:ln>
        </p:spPr>
      </p:pic>
      <p:sp>
        <p:nvSpPr>
          <p:cNvPr id="234" name="“A Measurement Study of Google Play,” Viennot et al, SIGMETRICS ‘14"/>
          <p:cNvSpPr txBox="1"/>
          <p:nvPr/>
        </p:nvSpPr>
        <p:spPr>
          <a:xfrm>
            <a:off x="7274051" y="13011183"/>
            <a:ext cx="9835897"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 Measurement Study of Google Play,” Viennot et al, SIGMETRICS ‘14</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Hardcoded Credentials: Automated Checker"/>
          <p:cNvSpPr txBox="1"/>
          <p:nvPr>
            <p:ph type="title"/>
          </p:nvPr>
        </p:nvSpPr>
        <p:spPr>
          <a:prstGeom prst="rect">
            <a:avLst/>
          </a:prstGeom>
        </p:spPr>
        <p:txBody>
          <a:bodyPr/>
          <a:lstStyle>
            <a:lvl1pPr defTabSz="2413955">
              <a:defRPr spc="-168" sz="8415"/>
            </a:lvl1pPr>
          </a:lstStyle>
          <a:p>
            <a:pPr/>
            <a:r>
              <a:t>Hardcoded Credentials: Automated Checker</a:t>
            </a:r>
          </a:p>
        </p:txBody>
      </p:sp>
      <p:sp>
        <p:nvSpPr>
          <p:cNvPr id="237" name="GitGuardian (Launched in 2017)"/>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rPr u="sng">
                <a:hlinkClick r:id="rId3" invalidUrl="" action="" tgtFrame="" tooltip="" history="1" highlightClick="0" endSnd="0"/>
              </a:rPr>
              <a:t>GitGuardian</a:t>
            </a:r>
            <a:r>
              <a:t> (Launched in 2017)</a:t>
            </a:r>
          </a:p>
        </p:txBody>
      </p:sp>
      <p:sp>
        <p:nvSpPr>
          <p:cNvPr id="238" name="Slide bullet text"/>
          <p:cNvSpPr txBox="1"/>
          <p:nvPr>
            <p:ph type="body" idx="1"/>
          </p:nvPr>
        </p:nvSpPr>
        <p:spPr>
          <a:prstGeom prst="rect">
            <a:avLst/>
          </a:prstGeom>
        </p:spPr>
        <p:txBody>
          <a:bodyPr/>
          <a:lstStyle/>
          <a:p>
            <a:pPr/>
          </a:p>
        </p:txBody>
      </p:sp>
      <p:pic>
        <p:nvPicPr>
          <p:cNvPr id="239" name="Image" descr="Image"/>
          <p:cNvPicPr>
            <a:picLocks noChangeAspect="1"/>
          </p:cNvPicPr>
          <p:nvPr/>
        </p:nvPicPr>
        <p:blipFill>
          <a:blip r:embed="rId4">
            <a:extLst/>
          </a:blip>
          <a:stretch>
            <a:fillRect/>
          </a:stretch>
        </p:blipFill>
        <p:spPr>
          <a:xfrm>
            <a:off x="4686300" y="3954793"/>
            <a:ext cx="15011400" cy="1146810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OWASP Top Security Risks"/>
          <p:cNvSpPr txBox="1"/>
          <p:nvPr>
            <p:ph type="title"/>
          </p:nvPr>
        </p:nvSpPr>
        <p:spPr>
          <a:prstGeom prst="rect">
            <a:avLst/>
          </a:prstGeom>
        </p:spPr>
        <p:txBody>
          <a:bodyPr/>
          <a:lstStyle/>
          <a:p>
            <a:pPr/>
            <a:r>
              <a:t>OWASP Top Security Risks</a:t>
            </a:r>
          </a:p>
        </p:txBody>
      </p:sp>
      <p:sp>
        <p:nvSpPr>
          <p:cNvPr id="244" name="All 10: https://owasp.org/www-project-top-te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All 10: </a:t>
            </a:r>
            <a:r>
              <a:rPr u="sng">
                <a:hlinkClick r:id="rId2" invalidUrl="" action="" tgtFrame="" tooltip="" history="1" highlightClick="0" endSnd="0"/>
              </a:rPr>
              <a:t>https://owasp.org/www-project-top-ten/</a:t>
            </a:r>
          </a:p>
        </p:txBody>
      </p:sp>
      <p:sp>
        <p:nvSpPr>
          <p:cNvPr id="245" name="Code injection (various forms - SQL/command line/XSS/XML/deserialization)…"/>
          <p:cNvSpPr txBox="1"/>
          <p:nvPr>
            <p:ph type="body" idx="1"/>
          </p:nvPr>
        </p:nvSpPr>
        <p:spPr>
          <a:prstGeom prst="rect">
            <a:avLst/>
          </a:prstGeom>
        </p:spPr>
        <p:txBody>
          <a:bodyPr/>
          <a:lstStyle/>
          <a:p>
            <a:pPr/>
            <a:r>
              <a:t>Code injection (various forms - SQL/command line/XSS/XML/deserialization)</a:t>
            </a:r>
          </a:p>
          <a:p>
            <a:pPr/>
            <a:r>
              <a:t>Broken authentication + access control</a:t>
            </a:r>
          </a:p>
          <a:p>
            <a:pPr/>
            <a:r>
              <a:t>Weakly protected sensitive data</a:t>
            </a:r>
          </a:p>
          <a:p>
            <a:pPr/>
            <a:r>
              <a:t>Using components with known vulnerabilities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Weakly Protected Sensitive Data"/>
          <p:cNvSpPr txBox="1"/>
          <p:nvPr>
            <p:ph type="title"/>
          </p:nvPr>
        </p:nvSpPr>
        <p:spPr>
          <a:prstGeom prst="rect">
            <a:avLst/>
          </a:prstGeom>
        </p:spPr>
        <p:txBody>
          <a:bodyPr/>
          <a:lstStyle/>
          <a:p>
            <a:pPr/>
            <a:r>
              <a:t>Weakly Protected Sensitive Data</a:t>
            </a:r>
          </a:p>
        </p:txBody>
      </p:sp>
      <p:sp>
        <p:nvSpPr>
          <p:cNvPr id="248" name="How to fix i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How to fix it?</a:t>
            </a:r>
          </a:p>
        </p:txBody>
      </p:sp>
      <p:sp>
        <p:nvSpPr>
          <p:cNvPr id="249" name="Classify your data by sensitivity…"/>
          <p:cNvSpPr txBox="1"/>
          <p:nvPr>
            <p:ph type="body" idx="1"/>
          </p:nvPr>
        </p:nvSpPr>
        <p:spPr>
          <a:prstGeom prst="rect">
            <a:avLst/>
          </a:prstGeom>
        </p:spPr>
        <p:txBody>
          <a:bodyPr/>
          <a:lstStyle/>
          <a:p>
            <a:pPr/>
            <a:r>
              <a:t>Classify your data by sensitivity</a:t>
            </a:r>
          </a:p>
          <a:p>
            <a:pPr/>
            <a:r>
              <a:t>Encrypt sensitive data - in transit and at rest</a:t>
            </a:r>
          </a:p>
          <a:p>
            <a:pPr/>
            <a:r>
              <a:t>Make a plan for data controls, stick to it</a:t>
            </a:r>
          </a:p>
          <a:p>
            <a:pPr/>
            <a:r>
              <a:t>Software engineering fix: can we avoid storing sensitive data?</a:t>
            </a:r>
          </a:p>
          <a:p>
            <a:pPr lvl="1"/>
            <a:r>
              <a:t>Payment processors: Stripe, Square, etc</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Learning Objectives for this Lesson"/>
          <p:cNvSpPr txBox="1"/>
          <p:nvPr>
            <p:ph type="title"/>
          </p:nvPr>
        </p:nvSpPr>
        <p:spPr>
          <a:prstGeom prst="rect">
            <a:avLst/>
          </a:prstGeom>
        </p:spPr>
        <p:txBody>
          <a:bodyPr/>
          <a:lstStyle/>
          <a:p>
            <a:pPr/>
            <a:r>
              <a:t>Learning Objectives for this Lesson</a:t>
            </a:r>
          </a:p>
        </p:txBody>
      </p:sp>
      <p:sp>
        <p:nvSpPr>
          <p:cNvPr id="128" name="By the end of this lesson, you should be able to…"/>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By the end of this lesson, you should be able to…</a:t>
            </a:r>
          </a:p>
        </p:txBody>
      </p:sp>
      <p:sp>
        <p:nvSpPr>
          <p:cNvPr id="129" name="Recognize the causes of and common mitigations for common vulnerabilities in web applications…"/>
          <p:cNvSpPr txBox="1"/>
          <p:nvPr>
            <p:ph type="body" idx="1"/>
          </p:nvPr>
        </p:nvSpPr>
        <p:spPr>
          <a:xfrm>
            <a:off x="1206500" y="4243609"/>
            <a:ext cx="21971000" cy="8256012"/>
          </a:xfrm>
          <a:prstGeom prst="rect">
            <a:avLst/>
          </a:prstGeom>
        </p:spPr>
        <p:txBody>
          <a:bodyPr/>
          <a:lstStyle/>
          <a:p>
            <a:pPr marL="698500" indent="-698500">
              <a:buSzPct val="123000"/>
              <a:buChar char="•"/>
            </a:pPr>
            <a:r>
              <a:t>Recognize the causes of and common mitigations for common vulnerabilities in web applications</a:t>
            </a:r>
          </a:p>
          <a:p>
            <a:pPr marL="698500" indent="-698500">
              <a:buSzPct val="123000"/>
              <a:buChar char="•"/>
            </a:pPr>
            <a:r>
              <a:t>Utilize static analysis tools to identify common weaknesses in code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OWASP Top Security Risks"/>
          <p:cNvSpPr txBox="1"/>
          <p:nvPr>
            <p:ph type="title"/>
          </p:nvPr>
        </p:nvSpPr>
        <p:spPr>
          <a:prstGeom prst="rect">
            <a:avLst/>
          </a:prstGeom>
        </p:spPr>
        <p:txBody>
          <a:bodyPr/>
          <a:lstStyle/>
          <a:p>
            <a:pPr/>
            <a:r>
              <a:t>OWASP Top Security Risks</a:t>
            </a:r>
          </a:p>
        </p:txBody>
      </p:sp>
      <p:sp>
        <p:nvSpPr>
          <p:cNvPr id="252" name="All 10: https://owasp.org/www-project-top-te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All 10: </a:t>
            </a:r>
            <a:r>
              <a:rPr u="sng">
                <a:hlinkClick r:id="rId2" invalidUrl="" action="" tgtFrame="" tooltip="" history="1" highlightClick="0" endSnd="0"/>
              </a:rPr>
              <a:t>https://owasp.org/www-project-top-ten/</a:t>
            </a:r>
          </a:p>
        </p:txBody>
      </p:sp>
      <p:sp>
        <p:nvSpPr>
          <p:cNvPr id="253" name="Code injection (various forms - SQL/command line/XSS/XML/deserialization)…"/>
          <p:cNvSpPr txBox="1"/>
          <p:nvPr>
            <p:ph type="body" idx="1"/>
          </p:nvPr>
        </p:nvSpPr>
        <p:spPr>
          <a:prstGeom prst="rect">
            <a:avLst/>
          </a:prstGeom>
        </p:spPr>
        <p:txBody>
          <a:bodyPr/>
          <a:lstStyle/>
          <a:p>
            <a:pPr/>
            <a:r>
              <a:t>Code injection (various forms - SQL/command line/XSS/XML/deserialization)</a:t>
            </a:r>
          </a:p>
          <a:p>
            <a:pPr/>
            <a:r>
              <a:t>Broken authentication + access control</a:t>
            </a:r>
          </a:p>
          <a:p>
            <a:pPr/>
            <a:r>
              <a:t>Weakly protected sensitive data</a:t>
            </a:r>
          </a:p>
          <a:p>
            <a:pPr/>
            <a:r>
              <a:t>Using components with known vulnerabilities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Using Components with Known Vulnerabilties"/>
          <p:cNvSpPr txBox="1"/>
          <p:nvPr>
            <p:ph type="title"/>
          </p:nvPr>
        </p:nvSpPr>
        <p:spPr>
          <a:prstGeom prst="rect">
            <a:avLst/>
          </a:prstGeom>
        </p:spPr>
        <p:txBody>
          <a:bodyPr/>
          <a:lstStyle>
            <a:lvl1pPr defTabSz="2340805">
              <a:defRPr spc="-163" sz="8160"/>
            </a:lvl1pPr>
          </a:lstStyle>
          <a:p>
            <a:pPr/>
            <a:r>
              <a:t>Using Components with Known Vulnerabilties</a:t>
            </a:r>
          </a:p>
        </p:txBody>
      </p:sp>
      <p:sp>
        <p:nvSpPr>
          <p:cNvPr id="256" name="How to fix i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How to fix it?</a:t>
            </a:r>
          </a:p>
        </p:txBody>
      </p:sp>
      <p:pic>
        <p:nvPicPr>
          <p:cNvPr id="257" name="Image" descr="Image"/>
          <p:cNvPicPr>
            <a:picLocks noChangeAspect="1"/>
          </p:cNvPicPr>
          <p:nvPr/>
        </p:nvPicPr>
        <p:blipFill>
          <a:blip r:embed="rId3">
            <a:extLst/>
          </a:blip>
          <a:stretch>
            <a:fillRect/>
          </a:stretch>
        </p:blipFill>
        <p:spPr>
          <a:xfrm>
            <a:off x="11563350" y="3676650"/>
            <a:ext cx="11722100" cy="7175500"/>
          </a:xfrm>
          <a:prstGeom prst="rect">
            <a:avLst/>
          </a:prstGeom>
          <a:ln w="12700">
            <a:miter lim="400000"/>
          </a:ln>
        </p:spPr>
      </p:pic>
      <p:pic>
        <p:nvPicPr>
          <p:cNvPr id="258" name="Image" descr="Image"/>
          <p:cNvPicPr>
            <a:picLocks noChangeAspect="1"/>
          </p:cNvPicPr>
          <p:nvPr/>
        </p:nvPicPr>
        <p:blipFill>
          <a:blip r:embed="rId4">
            <a:extLst/>
          </a:blip>
          <a:stretch>
            <a:fillRect/>
          </a:stretch>
        </p:blipFill>
        <p:spPr>
          <a:xfrm>
            <a:off x="1585929" y="5120787"/>
            <a:ext cx="8997405" cy="4287226"/>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Learning Objectives for this Lesson"/>
          <p:cNvSpPr txBox="1"/>
          <p:nvPr>
            <p:ph type="title"/>
          </p:nvPr>
        </p:nvSpPr>
        <p:spPr>
          <a:prstGeom prst="rect">
            <a:avLst/>
          </a:prstGeom>
        </p:spPr>
        <p:txBody>
          <a:bodyPr/>
          <a:lstStyle/>
          <a:p>
            <a:pPr/>
            <a:r>
              <a:t>Learning Objectives for this Lesson</a:t>
            </a:r>
          </a:p>
        </p:txBody>
      </p:sp>
      <p:sp>
        <p:nvSpPr>
          <p:cNvPr id="263" name="By the end of this lesson, you should be able to…"/>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By the end of this lesson, you should be able to…</a:t>
            </a:r>
          </a:p>
        </p:txBody>
      </p:sp>
      <p:sp>
        <p:nvSpPr>
          <p:cNvPr id="264" name="Recognize the causes of and common mitigations for common vulnerabilities in web applications…"/>
          <p:cNvSpPr txBox="1"/>
          <p:nvPr>
            <p:ph type="body" idx="1"/>
          </p:nvPr>
        </p:nvSpPr>
        <p:spPr>
          <a:xfrm>
            <a:off x="1206500" y="4243609"/>
            <a:ext cx="21971000" cy="8256012"/>
          </a:xfrm>
          <a:prstGeom prst="rect">
            <a:avLst/>
          </a:prstGeom>
        </p:spPr>
        <p:txBody>
          <a:bodyPr/>
          <a:lstStyle/>
          <a:p>
            <a:pPr marL="698500" indent="-698500">
              <a:buSzPct val="123000"/>
              <a:buChar char="•"/>
            </a:pPr>
            <a:r>
              <a:t>Recognize the causes of and common mitigations for common vulnerabilities in web applications</a:t>
            </a:r>
          </a:p>
          <a:p>
            <a:pPr marL="698500" indent="-698500">
              <a:buSzPct val="123000"/>
              <a:buChar char="•"/>
            </a:pPr>
            <a:r>
              <a:t>Utilize static analysis tools to identify common weaknesses in code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This work is licensed under a Creative Commons Attribution-ShareAlike license"/>
          <p:cNvSpPr txBox="1"/>
          <p:nvPr>
            <p:ph type="title"/>
          </p:nvPr>
        </p:nvSpPr>
        <p:spPr>
          <a:xfrm>
            <a:off x="1206500" y="1079500"/>
            <a:ext cx="21971000" cy="2055994"/>
          </a:xfrm>
          <a:prstGeom prst="rect">
            <a:avLst/>
          </a:prstGeom>
        </p:spPr>
        <p:txBody>
          <a:bodyPr/>
          <a:lstStyle>
            <a:lvl1pPr algn="ctr" defTabSz="2023821">
              <a:defRPr spc="-141" sz="7054"/>
            </a:lvl1pPr>
          </a:lstStyle>
          <a:p>
            <a:pPr/>
            <a:r>
              <a:t>This work is licensed under a Creative Commons Attribution-ShareAlike license</a:t>
            </a:r>
          </a:p>
        </p:txBody>
      </p:sp>
      <p:sp>
        <p:nvSpPr>
          <p:cNvPr id="267" name="This work is licensed under the Creative Commons Attribution-ShareAlike 4.0 International License. To view a copy of this license, visit http://creativecommons.org/licenses/by-sa/4.0/…"/>
          <p:cNvSpPr txBox="1"/>
          <p:nvPr>
            <p:ph type="body" idx="1"/>
          </p:nvPr>
        </p:nvSpPr>
        <p:spPr>
          <a:prstGeom prst="rect">
            <a:avLst/>
          </a:prstGeom>
        </p:spPr>
        <p:txBody>
          <a:bodyPr/>
          <a:lstStyle/>
          <a:p>
            <a:pPr marL="458390" indent="-458390" defTabSz="542210">
              <a:lnSpc>
                <a:spcPct val="100000"/>
              </a:lnSpc>
              <a:spcBef>
                <a:spcPts val="1000"/>
              </a:spcBef>
              <a:buSzPct val="75000"/>
              <a:defRPr sz="3300">
                <a:latin typeface="Helvetica Light"/>
                <a:ea typeface="Helvetica Light"/>
                <a:cs typeface="Helvetica Light"/>
                <a:sym typeface="Helvetica Light"/>
              </a:defRPr>
            </a:pPr>
            <a:r>
              <a:t>This work is licensed under the Creative Commons Attribution-ShareAlike 4.0 International License. To view a copy of this license, visit </a:t>
            </a:r>
            <a:r>
              <a:rPr u="sng">
                <a:hlinkClick r:id="rId2" invalidUrl="" action="" tgtFrame="" tooltip="" history="1" highlightClick="0" endSnd="0"/>
              </a:rPr>
              <a:t>http://creativecommons.org/licenses/by-sa/4.0/</a:t>
            </a:r>
            <a:r>
              <a:t> </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You are free to:</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 — copy and redistribute the material in any medium or format</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Adapt — remix, transform, and build upon the material</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for any purpose, even commercially.</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Under the following terms:</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Attribution — You must give appropriate credit, provide a link to the license, and indicate if changes were made. You may do so in any reasonable manner, but not in any way that suggests the licensor endorses you or your use.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ShareAlike — If you remix, transform, or build upon the material, you must distribute your contributions under the same license as the original.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No additional restrictions — You may not apply legal terms or technological measures that legally restrict others from doing anything the license permits.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OWASP Top Security Risks"/>
          <p:cNvSpPr txBox="1"/>
          <p:nvPr>
            <p:ph type="title"/>
          </p:nvPr>
        </p:nvSpPr>
        <p:spPr>
          <a:prstGeom prst="rect">
            <a:avLst/>
          </a:prstGeom>
        </p:spPr>
        <p:txBody>
          <a:bodyPr/>
          <a:lstStyle/>
          <a:p>
            <a:pPr/>
            <a:r>
              <a:t>OWASP Top Security Risks</a:t>
            </a:r>
          </a:p>
        </p:txBody>
      </p:sp>
      <p:sp>
        <p:nvSpPr>
          <p:cNvPr id="132" name="All 10: https://owasp.org/www-project-top-te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All 10: </a:t>
            </a:r>
            <a:r>
              <a:rPr u="sng">
                <a:hlinkClick r:id="rId2" invalidUrl="" action="" tgtFrame="" tooltip="" history="1" highlightClick="0" endSnd="0"/>
              </a:rPr>
              <a:t>https://owasp.org/www-project-top-ten/</a:t>
            </a:r>
          </a:p>
        </p:txBody>
      </p:sp>
      <p:sp>
        <p:nvSpPr>
          <p:cNvPr id="133" name="Code injection (various forms - SQL/command line/XSS/XML/deserialization)…"/>
          <p:cNvSpPr txBox="1"/>
          <p:nvPr>
            <p:ph type="body" idx="1"/>
          </p:nvPr>
        </p:nvSpPr>
        <p:spPr>
          <a:prstGeom prst="rect">
            <a:avLst/>
          </a:prstGeom>
        </p:spPr>
        <p:txBody>
          <a:bodyPr/>
          <a:lstStyle/>
          <a:p>
            <a:pPr/>
            <a:r>
              <a:t>Code injection (various forms - SQL/command line/XSS/XML/deserialization)</a:t>
            </a:r>
          </a:p>
          <a:p>
            <a:pPr/>
            <a:r>
              <a:t>Broken authentication + access control</a:t>
            </a:r>
          </a:p>
          <a:p>
            <a:pPr/>
            <a:r>
              <a:t>Weakly protected sensitive data</a:t>
            </a:r>
          </a:p>
          <a:p>
            <a:pPr/>
            <a:r>
              <a:t>Using components with known vulnerabilities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Code Injection Example"/>
          <p:cNvSpPr txBox="1"/>
          <p:nvPr>
            <p:ph type="title"/>
          </p:nvPr>
        </p:nvSpPr>
        <p:spPr>
          <a:prstGeom prst="rect">
            <a:avLst/>
          </a:prstGeom>
        </p:spPr>
        <p:txBody>
          <a:bodyPr/>
          <a:lstStyle/>
          <a:p>
            <a:pPr/>
            <a:r>
              <a:t>Code Injection Example</a:t>
            </a:r>
          </a:p>
        </p:txBody>
      </p:sp>
      <p:sp>
        <p:nvSpPr>
          <p:cNvPr id="136" name="OWASP A1:2017-Injec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u="sng">
                <a:hlinkClick r:id="rId3" invalidUrl="" action="" tgtFrame="" tooltip="" history="1" highlightClick="0" endSnd="0"/>
              </a:defRPr>
            </a:lvl1pPr>
          </a:lstStyle>
          <a:p>
            <a:pPr>
              <a:defRPr u="none"/>
            </a:pPr>
            <a:r>
              <a:rPr u="sng">
                <a:hlinkClick r:id="rId3" invalidUrl="" action="" tgtFrame="" tooltip="" history="1" highlightClick="0" endSnd="0"/>
              </a:rPr>
              <a:t>OWASP A1:2017-Injection</a:t>
            </a:r>
          </a:p>
        </p:txBody>
      </p:sp>
      <p:sp>
        <p:nvSpPr>
          <p:cNvPr id="137" name="String query = &quot;SELECT * FROM accounts WHERE        name='&quot; + request.getParameter(“name&quot;) + &quot;'&quot;;"/>
          <p:cNvSpPr txBox="1"/>
          <p:nvPr/>
        </p:nvSpPr>
        <p:spPr>
          <a:xfrm>
            <a:off x="2172897" y="3560233"/>
            <a:ext cx="19733406" cy="152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825500">
              <a:spcBef>
                <a:spcPts val="3900"/>
              </a:spcBef>
              <a:buClr>
                <a:srgbClr val="34A5DA"/>
              </a:buClr>
              <a:buFont typeface="Avenir Next Regular"/>
              <a:defRPr sz="4800">
                <a:solidFill>
                  <a:srgbClr val="838787"/>
                </a:solidFill>
                <a:latin typeface="Menlo Regular"/>
                <a:ea typeface="Menlo Regular"/>
                <a:cs typeface="Menlo Regular"/>
                <a:sym typeface="Menlo Regular"/>
              </a:defRPr>
            </a:pPr>
            <a:r>
              <a:rPr>
                <a:solidFill>
                  <a:srgbClr val="005493"/>
                </a:solidFill>
              </a:rPr>
              <a:t>String query = "SELECT * FROM accounts WHERE</a:t>
            </a:r>
            <a:br>
              <a:rPr>
                <a:solidFill>
                  <a:srgbClr val="005493"/>
                </a:solidFill>
              </a:rPr>
            </a:br>
            <a:r>
              <a:rPr>
                <a:solidFill>
                  <a:srgbClr val="005493"/>
                </a:solidFill>
              </a:rPr>
              <a:t>       name='" + </a:t>
            </a:r>
            <a:r>
              <a:rPr>
                <a:solidFill>
                  <a:srgbClr val="A64B28"/>
                </a:solidFill>
              </a:rPr>
              <a:t>request.getParameter(“name")</a:t>
            </a:r>
            <a:r>
              <a:rPr>
                <a:solidFill>
                  <a:srgbClr val="005493"/>
                </a:solidFill>
              </a:rPr>
              <a:t> + "'";</a:t>
            </a:r>
          </a:p>
        </p:txBody>
      </p:sp>
      <p:graphicFrame>
        <p:nvGraphicFramePr>
          <p:cNvPr id="138" name="Table"/>
          <p:cNvGraphicFramePr/>
          <p:nvPr/>
        </p:nvGraphicFramePr>
        <p:xfrm>
          <a:off x="761999" y="5230283"/>
          <a:ext cx="22860001" cy="744473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547875"/>
                <a:gridCol w="10431155"/>
                <a:gridCol w="7880970"/>
              </a:tblGrid>
              <a:tr h="1861182">
                <a:tc>
                  <a:txBody>
                    <a:bodyPr/>
                    <a:lstStyle/>
                    <a:p>
                      <a:pPr defTabSz="825500">
                        <a:defRPr sz="5200">
                          <a:solidFill>
                            <a:srgbClr val="34A5DA"/>
                          </a:solidFill>
                          <a:latin typeface="Avenir Next Medium"/>
                          <a:ea typeface="Avenir Next Medium"/>
                          <a:cs typeface="Avenir Next Medium"/>
                          <a:sym typeface="Avenir Next Medium"/>
                        </a:defRPr>
                      </a:pPr>
                      <a:r>
                        <a:rPr>
                          <a:solidFill>
                            <a:srgbClr val="005493"/>
                          </a:solidFill>
                        </a:rPr>
                        <a:t>Parameter</a:t>
                      </a:r>
                      <a:r>
                        <a:t> </a:t>
                      </a:r>
                      <a:r>
                        <a:rPr>
                          <a:solidFill>
                            <a:srgbClr val="8C1818"/>
                          </a:solidFill>
                          <a:latin typeface="Menlo Regular"/>
                          <a:ea typeface="Menlo Regular"/>
                          <a:cs typeface="Menlo Regular"/>
                          <a:sym typeface="Menlo Regular"/>
                        </a:rPr>
                        <a:t>name</a:t>
                      </a:r>
                    </a:p>
                  </a:txBody>
                  <a:tcPr marL="50800" marR="50800" marT="50800" marB="50800" anchor="ctr" anchorCtr="0" horzOverflow="overflow">
                    <a:lnL w="12700">
                      <a:miter lim="400000"/>
                    </a:lnL>
                    <a:lnR w="12700">
                      <a:miter lim="400000"/>
                    </a:lnR>
                    <a:lnT w="12700">
                      <a:miter lim="400000"/>
                    </a:lnT>
                    <a:lnB w="25400">
                      <a:solidFill>
                        <a:srgbClr val="5F6568"/>
                      </a:solidFill>
                      <a:miter lim="400000"/>
                    </a:lnB>
                  </a:tcPr>
                </a:tc>
                <a:tc>
                  <a:txBody>
                    <a:bodyPr/>
                    <a:lstStyle/>
                    <a:p>
                      <a:pPr defTabSz="825500"/>
                      <a:r>
                        <a:rPr sz="5200">
                          <a:solidFill>
                            <a:srgbClr val="005493"/>
                          </a:solidFill>
                          <a:latin typeface="Avenir Next Medium"/>
                          <a:ea typeface="Avenir Next Medium"/>
                          <a:cs typeface="Avenir Next Medium"/>
                          <a:sym typeface="Avenir Next Medium"/>
                        </a:rPr>
                        <a:t>Constructed Query</a:t>
                      </a:r>
                    </a:p>
                  </a:txBody>
                  <a:tcPr marL="50800" marR="50800" marT="50800" marB="50800" anchor="ctr" anchorCtr="0" horzOverflow="overflow">
                    <a:lnL w="12700">
                      <a:miter lim="400000"/>
                    </a:lnL>
                    <a:lnR w="12700">
                      <a:miter lim="400000"/>
                    </a:lnR>
                    <a:lnT w="12700">
                      <a:miter lim="400000"/>
                    </a:lnT>
                    <a:lnB w="25400">
                      <a:solidFill>
                        <a:srgbClr val="5F6568"/>
                      </a:solidFill>
                      <a:miter lim="400000"/>
                    </a:lnB>
                  </a:tcPr>
                </a:tc>
                <a:tc>
                  <a:txBody>
                    <a:bodyPr/>
                    <a:lstStyle/>
                    <a:p>
                      <a:pPr defTabSz="825500"/>
                      <a:r>
                        <a:rPr sz="5200">
                          <a:solidFill>
                            <a:srgbClr val="005493"/>
                          </a:solidFill>
                          <a:latin typeface="Avenir Next Medium"/>
                          <a:ea typeface="Avenir Next Medium"/>
                          <a:cs typeface="Avenir Next Medium"/>
                          <a:sym typeface="Avenir Next Medium"/>
                        </a:rPr>
                        <a:t>Effect</a:t>
                      </a:r>
                    </a:p>
                  </a:txBody>
                  <a:tcPr marL="50800" marR="50800" marT="50800" marB="50800" anchor="ctr" anchorCtr="0" horzOverflow="overflow">
                    <a:lnL w="12700">
                      <a:miter lim="400000"/>
                    </a:lnL>
                    <a:lnR w="12700">
                      <a:miter lim="400000"/>
                    </a:lnR>
                    <a:lnT w="12700">
                      <a:miter lim="400000"/>
                    </a:lnT>
                    <a:lnB w="25400">
                      <a:solidFill>
                        <a:srgbClr val="5F6568"/>
                      </a:solidFill>
                      <a:miter lim="400000"/>
                    </a:lnB>
                  </a:tcPr>
                </a:tc>
              </a:tr>
              <a:tr h="1861182">
                <a:tc>
                  <a:txBody>
                    <a:bodyPr/>
                    <a:lstStyle/>
                    <a:p>
                      <a:pPr defTabSz="825500"/>
                      <a:r>
                        <a:rPr sz="5200">
                          <a:solidFill>
                            <a:srgbClr val="005493"/>
                          </a:solidFill>
                          <a:latin typeface="Avenir Next Medium"/>
                          <a:ea typeface="Avenir Next Medium"/>
                          <a:cs typeface="Avenir Next Medium"/>
                          <a:sym typeface="Avenir Next Medium"/>
                        </a:rPr>
                        <a:t>Alice</a:t>
                      </a:r>
                    </a:p>
                  </a:txBody>
                  <a:tcPr marL="50800" marR="50800" marT="50800" marB="50800" anchor="ctr" anchorCtr="0"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a:solidFill>
                            <a:srgbClr val="005493"/>
                          </a:solidFill>
                        </a:rPr>
                        <a:t>SELECT * FROM accounts WHERE name=‘</a:t>
                      </a:r>
                      <a:r>
                        <a:rPr>
                          <a:solidFill>
                            <a:srgbClr val="A64B28"/>
                          </a:solidFill>
                        </a:rPr>
                        <a:t>Alice</a:t>
                      </a:r>
                      <a:r>
                        <a:rPr>
                          <a:solidFill>
                            <a:srgbClr val="005493"/>
                          </a:solidFill>
                        </a:rPr>
                        <a:t>’;</a:t>
                      </a:r>
                    </a:p>
                  </a:txBody>
                  <a:tcPr marL="50800" marR="50800" marT="50800" marB="50800" anchor="ctr" anchorCtr="0"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tc>
                  <a:txBody>
                    <a:bodyPr/>
                    <a:lstStyle/>
                    <a:p>
                      <a:pPr defTabSz="825500"/>
                      <a:r>
                        <a:rPr sz="5200">
                          <a:solidFill>
                            <a:srgbClr val="005493"/>
                          </a:solidFill>
                          <a:latin typeface="Avenir Next Medium"/>
                          <a:ea typeface="Avenir Next Medium"/>
                          <a:cs typeface="Avenir Next Medium"/>
                          <a:sym typeface="Avenir Next Medium"/>
                        </a:rPr>
                        <a:t>Select a single account</a:t>
                      </a:r>
                    </a:p>
                  </a:txBody>
                  <a:tcPr marL="50800" marR="50800" marT="50800" marB="50800" anchor="ctr" anchorCtr="0"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tr>
              <a:tr h="1861182">
                <a:tc>
                  <a:txBody>
                    <a:bodyPr/>
                    <a:lstStyle/>
                    <a:p>
                      <a:pPr defTabSz="825500"/>
                      <a:r>
                        <a:rPr sz="5200">
                          <a:solidFill>
                            <a:srgbClr val="005493"/>
                          </a:solidFill>
                          <a:latin typeface="Avenir Next Medium"/>
                          <a:ea typeface="Avenir Next Medium"/>
                          <a:cs typeface="Avenir Next Medium"/>
                          <a:sym typeface="Avenir Next Medium"/>
                        </a:rPr>
                        <a:t>Alice O’Neal</a:t>
                      </a:r>
                    </a:p>
                  </a:txBody>
                  <a:tcPr marL="50800" marR="50800" marT="50800" marB="50800" anchor="ctr" anchorCtr="0" horzOverflow="overflow">
                    <a:lnL w="12700">
                      <a:miter lim="400000"/>
                    </a:lnL>
                    <a:lnR w="12700">
                      <a:miter lim="400000"/>
                    </a:lnR>
                    <a:lnT w="25400">
                      <a:solidFill>
                        <a:srgbClr val="5F6568"/>
                      </a:solidFill>
                      <a:miter lim="400000"/>
                    </a:lnT>
                    <a:lnB w="25400">
                      <a:solidFill>
                        <a:srgbClr val="5F6568"/>
                      </a:solidFill>
                      <a:miter lim="400000"/>
                    </a:lnB>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a:solidFill>
                            <a:srgbClr val="005493"/>
                          </a:solidFill>
                        </a:rPr>
                        <a:t>SELECT * FROM accounts WHERE name=‘</a:t>
                      </a:r>
                      <a:r>
                        <a:rPr>
                          <a:solidFill>
                            <a:srgbClr val="A64B28"/>
                          </a:solidFill>
                        </a:rPr>
                        <a:t>Alice O</a:t>
                      </a:r>
                      <a:r>
                        <a:rPr>
                          <a:solidFill>
                            <a:srgbClr val="FF2600"/>
                          </a:solidFill>
                        </a:rPr>
                        <a:t>’Neal’;</a:t>
                      </a:r>
                    </a:p>
                  </a:txBody>
                  <a:tcPr marL="50800" marR="50800" marT="50800" marB="50800" anchor="ctr" anchorCtr="0" horzOverflow="overflow">
                    <a:lnL w="12700">
                      <a:miter lim="400000"/>
                    </a:lnL>
                    <a:lnR w="12700">
                      <a:miter lim="400000"/>
                    </a:lnR>
                    <a:lnT w="25400">
                      <a:solidFill>
                        <a:srgbClr val="5F6568"/>
                      </a:solidFill>
                      <a:miter lim="400000"/>
                    </a:lnT>
                    <a:lnB w="25400">
                      <a:solidFill>
                        <a:srgbClr val="5F6568"/>
                      </a:solidFill>
                      <a:miter lim="400000"/>
                    </a:lnB>
                  </a:tcPr>
                </a:tc>
                <a:tc>
                  <a:txBody>
                    <a:bodyPr/>
                    <a:lstStyle/>
                    <a:p>
                      <a:pPr defTabSz="825500"/>
                      <a:r>
                        <a:rPr sz="5200">
                          <a:solidFill>
                            <a:srgbClr val="005493"/>
                          </a:solidFill>
                          <a:latin typeface="Avenir Next Medium"/>
                          <a:ea typeface="Avenir Next Medium"/>
                          <a:cs typeface="Avenir Next Medium"/>
                          <a:sym typeface="Avenir Next Medium"/>
                        </a:rPr>
                        <a:t>SQL Error</a:t>
                      </a:r>
                    </a:p>
                  </a:txBody>
                  <a:tcPr marL="50800" marR="50800" marT="50800" marB="50800" anchor="ctr" anchorCtr="0" horzOverflow="overflow">
                    <a:lnL w="12700">
                      <a:miter lim="400000"/>
                    </a:lnL>
                    <a:lnR w="12700">
                      <a:miter lim="400000"/>
                    </a:lnR>
                    <a:lnT w="25400">
                      <a:solidFill>
                        <a:srgbClr val="5F6568"/>
                      </a:solidFill>
                      <a:miter lim="400000"/>
                    </a:lnT>
                    <a:lnB w="25400">
                      <a:solidFill>
                        <a:srgbClr val="5F6568"/>
                      </a:solidFill>
                      <a:miter lim="400000"/>
                    </a:lnB>
                  </a:tcPr>
                </a:tc>
              </a:tr>
              <a:tr h="1861182">
                <a:tc>
                  <a:txBody>
                    <a:bodyPr/>
                    <a:lstStyle/>
                    <a:p>
                      <a:pPr defTabSz="825500"/>
                      <a:r>
                        <a:rPr sz="5200">
                          <a:solidFill>
                            <a:srgbClr val="005493"/>
                          </a:solidFill>
                          <a:latin typeface="Avenir Next Medium"/>
                          <a:ea typeface="Avenir Next Medium"/>
                          <a:cs typeface="Avenir Next Medium"/>
                          <a:sym typeface="Avenir Next Medium"/>
                        </a:rPr>
                        <a:t>5’ OR ‘1’=‘1</a:t>
                      </a:r>
                    </a:p>
                  </a:txBody>
                  <a:tcPr marL="50800" marR="50800" marT="50800" marB="50800" anchor="ctr" anchorCtr="0" horzOverflow="overflow">
                    <a:lnL w="12700">
                      <a:miter lim="400000"/>
                    </a:lnL>
                    <a:lnR w="12700">
                      <a:miter lim="400000"/>
                    </a:lnR>
                    <a:lnT w="25400">
                      <a:solidFill>
                        <a:srgbClr val="5F6568"/>
                      </a:solidFill>
                      <a:miter lim="400000"/>
                    </a:lnT>
                    <a:lnB w="12700">
                      <a:miter lim="400000"/>
                    </a:lnB>
                    <a:solidFill>
                      <a:srgbClr val="2E87BB">
                        <a:alpha val="29000"/>
                      </a:srgbClr>
                    </a:solidFill>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a:solidFill>
                            <a:srgbClr val="005493"/>
                          </a:solidFill>
                        </a:rPr>
                        <a:t>SELECT * FROM accounts WHERE name=‘</a:t>
                      </a:r>
                      <a:r>
                        <a:rPr>
                          <a:solidFill>
                            <a:srgbClr val="FF2600"/>
                          </a:solidFill>
                        </a:rPr>
                        <a:t>5’ OR ‘1’=‘1</a:t>
                      </a:r>
                      <a:r>
                        <a:rPr>
                          <a:solidFill>
                            <a:srgbClr val="005493"/>
                          </a:solidFill>
                        </a:rPr>
                        <a:t>’;</a:t>
                      </a:r>
                    </a:p>
                  </a:txBody>
                  <a:tcPr marL="50800" marR="50800" marT="50800" marB="50800" anchor="ctr" anchorCtr="0" horzOverflow="overflow">
                    <a:lnL w="12700">
                      <a:miter lim="400000"/>
                    </a:lnL>
                    <a:lnR w="12700">
                      <a:miter lim="400000"/>
                    </a:lnR>
                    <a:lnT w="25400">
                      <a:solidFill>
                        <a:srgbClr val="5F6568"/>
                      </a:solidFill>
                      <a:miter lim="400000"/>
                    </a:lnT>
                    <a:lnB w="12700">
                      <a:miter lim="400000"/>
                    </a:lnB>
                    <a:solidFill>
                      <a:srgbClr val="2E87BB">
                        <a:alpha val="29000"/>
                      </a:srgbClr>
                    </a:solidFill>
                  </a:tcPr>
                </a:tc>
                <a:tc>
                  <a:txBody>
                    <a:bodyPr/>
                    <a:lstStyle/>
                    <a:p>
                      <a:pPr defTabSz="825500"/>
                      <a:r>
                        <a:rPr sz="5200">
                          <a:solidFill>
                            <a:srgbClr val="005493"/>
                          </a:solidFill>
                          <a:latin typeface="Avenir Next Medium"/>
                          <a:ea typeface="Avenir Next Medium"/>
                          <a:cs typeface="Avenir Next Medium"/>
                          <a:sym typeface="Avenir Next Medium"/>
                        </a:rPr>
                        <a:t>Select all accounts</a:t>
                      </a:r>
                    </a:p>
                  </a:txBody>
                  <a:tcPr marL="50800" marR="50800" marT="50800" marB="50800" anchor="ctr" anchorCtr="0" horzOverflow="overflow">
                    <a:lnL w="12700">
                      <a:miter lim="400000"/>
                    </a:lnL>
                    <a:lnR w="12700">
                      <a:miter lim="400000"/>
                    </a:lnR>
                    <a:lnT w="25400">
                      <a:solidFill>
                        <a:srgbClr val="5F6568"/>
                      </a:solidFill>
                      <a:miter lim="400000"/>
                    </a:lnT>
                    <a:lnB w="12700">
                      <a:miter lim="400000"/>
                    </a:lnB>
                    <a:solidFill>
                      <a:srgbClr val="2E87BB">
                        <a:alpha val="29000"/>
                      </a:srgbClr>
                    </a:solidFill>
                  </a:tcPr>
                </a:tc>
              </a:tr>
            </a:tbl>
          </a:graphicData>
        </a:graphic>
      </p:graphicFrame>
      <p:grpSp>
        <p:nvGrpSpPr>
          <p:cNvPr id="141" name="Group"/>
          <p:cNvGrpSpPr/>
          <p:nvPr/>
        </p:nvGrpSpPr>
        <p:grpSpPr>
          <a:xfrm>
            <a:off x="962272" y="10951633"/>
            <a:ext cx="22459455" cy="2656831"/>
            <a:chOff x="0" y="0"/>
            <a:chExt cx="22459453" cy="2656830"/>
          </a:xfrm>
        </p:grpSpPr>
        <p:sp>
          <p:nvSpPr>
            <p:cNvPr id="139" name="This is an attack"/>
            <p:cNvSpPr txBox="1"/>
            <p:nvPr/>
          </p:nvSpPr>
          <p:spPr>
            <a:xfrm>
              <a:off x="20198" y="1805930"/>
              <a:ext cx="4570592" cy="850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defTabSz="825500">
                <a:spcBef>
                  <a:spcPts val="3400"/>
                </a:spcBef>
                <a:defRPr cap="all" sz="4900">
                  <a:solidFill>
                    <a:srgbClr val="8C1818"/>
                  </a:solidFill>
                  <a:latin typeface="Ronnia Cond Bold"/>
                  <a:ea typeface="Ronnia Cond Bold"/>
                  <a:cs typeface="Ronnia Cond Bold"/>
                  <a:sym typeface="Ronnia Cond Bold"/>
                </a:defRPr>
              </a:lvl1pPr>
            </a:lstStyle>
            <a:p>
              <a:pPr/>
              <a:r>
                <a:t>This is an attack</a:t>
              </a:r>
            </a:p>
          </p:txBody>
        </p:sp>
        <p:sp>
          <p:nvSpPr>
            <p:cNvPr id="140" name="Rectangle"/>
            <p:cNvSpPr/>
            <p:nvPr/>
          </p:nvSpPr>
          <p:spPr>
            <a:xfrm>
              <a:off x="0" y="0"/>
              <a:ext cx="22459454" cy="1524001"/>
            </a:xfrm>
            <a:prstGeom prst="rect">
              <a:avLst/>
            </a:prstGeom>
            <a:noFill/>
            <a:ln w="63500" cap="flat">
              <a:solidFill>
                <a:srgbClr val="8C1818"/>
              </a:solidFill>
              <a:prstDash val="solid"/>
              <a:miter lim="400000"/>
            </a:ln>
            <a:effectLst/>
          </p:spPr>
          <p:txBody>
            <a:bodyPr wrap="square" lIns="50800" tIns="50800" rIns="50800" bIns="50800" numCol="1" anchor="ctr">
              <a:noAutofit/>
            </a:bodyPr>
            <a:lstStyle/>
            <a:p>
              <a:pPr defTabSz="825500">
                <a:lnSpc>
                  <a:spcPct val="80000"/>
                </a:lnSpc>
                <a:defRPr b="1" cap="all" sz="4000">
                  <a:solidFill>
                    <a:srgbClr val="FFFFFF"/>
                  </a:solidFill>
                  <a:latin typeface="Avenir Next Regular"/>
                  <a:ea typeface="Avenir Next Regular"/>
                  <a:cs typeface="Avenir Next Regular"/>
                  <a:sym typeface="Avenir Next Regular"/>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1"/>
      <p:bldP build="whole" bldLvl="1" animBg="1" rev="0" advAuto="0" spid="141"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Code Injection Example"/>
          <p:cNvSpPr txBox="1"/>
          <p:nvPr>
            <p:ph type="title"/>
          </p:nvPr>
        </p:nvSpPr>
        <p:spPr>
          <a:prstGeom prst="rect">
            <a:avLst/>
          </a:prstGeom>
        </p:spPr>
        <p:txBody>
          <a:bodyPr/>
          <a:lstStyle/>
          <a:p>
            <a:pPr/>
            <a:r>
              <a:t>Code Injection Example</a:t>
            </a:r>
          </a:p>
        </p:txBody>
      </p:sp>
      <p:sp>
        <p:nvSpPr>
          <p:cNvPr id="146" name="XKCD #327"/>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XKCD #327</a:t>
            </a:r>
          </a:p>
        </p:txBody>
      </p:sp>
      <p:sp>
        <p:nvSpPr>
          <p:cNvPr id="147" name="Slide bullet text"/>
          <p:cNvSpPr txBox="1"/>
          <p:nvPr>
            <p:ph type="body" idx="1"/>
          </p:nvPr>
        </p:nvSpPr>
        <p:spPr>
          <a:prstGeom prst="rect">
            <a:avLst/>
          </a:prstGeom>
        </p:spPr>
        <p:txBody>
          <a:bodyPr/>
          <a:lstStyle/>
          <a:p>
            <a:pPr/>
          </a:p>
        </p:txBody>
      </p:sp>
      <p:pic>
        <p:nvPicPr>
          <p:cNvPr id="148" name="Image" descr="Image"/>
          <p:cNvPicPr>
            <a:picLocks noChangeAspect="1"/>
          </p:cNvPicPr>
          <p:nvPr/>
        </p:nvPicPr>
        <p:blipFill>
          <a:blip r:embed="rId3">
            <a:extLst/>
          </a:blip>
          <a:stretch>
            <a:fillRect/>
          </a:stretch>
        </p:blipFill>
        <p:spPr>
          <a:xfrm>
            <a:off x="5313136" y="5082116"/>
            <a:ext cx="13757728" cy="4234737"/>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Code Injection Example"/>
          <p:cNvSpPr txBox="1"/>
          <p:nvPr>
            <p:ph type="title"/>
          </p:nvPr>
        </p:nvSpPr>
        <p:spPr>
          <a:prstGeom prst="rect">
            <a:avLst/>
          </a:prstGeom>
        </p:spPr>
        <p:txBody>
          <a:bodyPr/>
          <a:lstStyle/>
          <a:p>
            <a:pPr/>
            <a:r>
              <a:t>Code Injection Example</a:t>
            </a:r>
          </a:p>
        </p:txBody>
      </p:sp>
      <p:sp>
        <p:nvSpPr>
          <p:cNvPr id="153" name="Cross-site scripting (XS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Cross-site scripting (XSS)</a:t>
            </a:r>
          </a:p>
        </p:txBody>
      </p:sp>
      <p:sp>
        <p:nvSpPr>
          <p:cNvPr id="154" name="Trusted Server"/>
          <p:cNvSpPr/>
          <p:nvPr/>
        </p:nvSpPr>
        <p:spPr>
          <a:xfrm>
            <a:off x="9535694" y="4950906"/>
            <a:ext cx="3192094" cy="2318760"/>
          </a:xfrm>
          <a:prstGeom prst="rect">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Trusted Server</a:t>
            </a:r>
          </a:p>
        </p:txBody>
      </p:sp>
      <p:pic>
        <p:nvPicPr>
          <p:cNvPr id="155" name="Image" descr="Image"/>
          <p:cNvPicPr>
            <a:picLocks noChangeAspect="1"/>
          </p:cNvPicPr>
          <p:nvPr/>
        </p:nvPicPr>
        <p:blipFill>
          <a:blip r:embed="rId2">
            <a:extLst/>
          </a:blip>
          <a:stretch>
            <a:fillRect/>
          </a:stretch>
        </p:blipFill>
        <p:spPr>
          <a:xfrm>
            <a:off x="3650124" y="4538661"/>
            <a:ext cx="2160985" cy="3143251"/>
          </a:xfrm>
          <a:prstGeom prst="rect">
            <a:avLst/>
          </a:prstGeom>
          <a:ln w="12700">
            <a:miter lim="400000"/>
          </a:ln>
        </p:spPr>
      </p:pic>
      <p:sp>
        <p:nvSpPr>
          <p:cNvPr id="156" name="Line"/>
          <p:cNvSpPr/>
          <p:nvPr/>
        </p:nvSpPr>
        <p:spPr>
          <a:xfrm>
            <a:off x="6073853" y="6110286"/>
            <a:ext cx="3199097" cy="1"/>
          </a:xfrm>
          <a:prstGeom prst="line">
            <a:avLst/>
          </a:prstGeom>
          <a:ln w="127000">
            <a:solidFill>
              <a:srgbClr val="000000"/>
            </a:solidFill>
            <a:miter lim="400000"/>
            <a:tailEnd type="triangle"/>
          </a:ln>
        </p:spPr>
        <p:txBody>
          <a:bodyPr lIns="50800" tIns="50800" rIns="50800" bIns="50800" anchor="ctr"/>
          <a:lstStyle/>
          <a:p>
            <a:pPr/>
          </a:p>
        </p:txBody>
      </p:sp>
      <p:grpSp>
        <p:nvGrpSpPr>
          <p:cNvPr id="160" name="Group"/>
          <p:cNvGrpSpPr/>
          <p:nvPr/>
        </p:nvGrpSpPr>
        <p:grpSpPr>
          <a:xfrm>
            <a:off x="12990532" y="4950906"/>
            <a:ext cx="9452441" cy="9510384"/>
            <a:chOff x="0" y="0"/>
            <a:chExt cx="9452440" cy="9510382"/>
          </a:xfrm>
        </p:grpSpPr>
        <p:sp>
          <p:nvSpPr>
            <p:cNvPr id="157" name="Malicious JavaScript Response"/>
            <p:cNvSpPr/>
            <p:nvPr/>
          </p:nvSpPr>
          <p:spPr>
            <a:xfrm>
              <a:off x="3226965" y="0"/>
              <a:ext cx="3192094" cy="2318760"/>
            </a:xfrm>
            <a:prstGeom prst="rect">
              <a:avLst/>
            </a:prstGeom>
            <a:solidFill>
              <a:srgbClr val="ED220D"/>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825500">
                <a:defRPr sz="3200">
                  <a:solidFill>
                    <a:srgbClr val="FFFFFF"/>
                  </a:solidFill>
                  <a:latin typeface="Helvetica Neue Medium"/>
                  <a:ea typeface="Helvetica Neue Medium"/>
                  <a:cs typeface="Helvetica Neue Medium"/>
                  <a:sym typeface="Helvetica Neue Medium"/>
                </a:defRPr>
              </a:lvl1pPr>
            </a:lstStyle>
            <a:p>
              <a:pPr/>
              <a:r>
                <a:t>Malicious JavaScript Response</a:t>
              </a:r>
            </a:p>
          </p:txBody>
        </p:sp>
        <p:sp>
          <p:nvSpPr>
            <p:cNvPr id="158" name="Line"/>
            <p:cNvSpPr/>
            <p:nvPr/>
          </p:nvSpPr>
          <p:spPr>
            <a:xfrm>
              <a:off x="0" y="1159379"/>
              <a:ext cx="3199096" cy="1"/>
            </a:xfrm>
            <a:prstGeom prst="line">
              <a:avLst/>
            </a:prstGeom>
            <a:noFill/>
            <a:ln w="127000" cap="flat">
              <a:solidFill>
                <a:srgbClr val="000000"/>
              </a:solidFill>
              <a:prstDash val="solid"/>
              <a:miter lim="400000"/>
              <a:tailEnd type="triangle" w="med" len="med"/>
            </a:ln>
            <a:effectLst/>
          </p:spPr>
          <p:txBody>
            <a:bodyPr wrap="square" lIns="50800" tIns="50800" rIns="50800" bIns="50800" numCol="1" anchor="ctr">
              <a:noAutofit/>
            </a:bodyPr>
            <a:lstStyle/>
            <a:p>
              <a:pPr/>
            </a:p>
          </p:txBody>
        </p:sp>
        <p:pic>
          <p:nvPicPr>
            <p:cNvPr id="159" name="Image" descr="Image"/>
            <p:cNvPicPr>
              <a:picLocks noChangeAspect="1"/>
            </p:cNvPicPr>
            <p:nvPr/>
          </p:nvPicPr>
          <p:blipFill>
            <a:blip r:embed="rId3">
              <a:extLst/>
            </a:blip>
            <a:stretch>
              <a:fillRect/>
            </a:stretch>
          </p:blipFill>
          <p:spPr>
            <a:xfrm>
              <a:off x="1540340" y="2677782"/>
              <a:ext cx="7912101" cy="6832601"/>
            </a:xfrm>
            <a:prstGeom prst="rect">
              <a:avLst/>
            </a:prstGeom>
            <a:ln w="12700" cap="flat">
              <a:noFill/>
              <a:miter lim="400000"/>
            </a:ln>
            <a:effectLst/>
          </p:spPr>
        </p:pic>
      </p:grpSp>
      <p:pic>
        <p:nvPicPr>
          <p:cNvPr id="161" name="Image" descr="Image"/>
          <p:cNvPicPr>
            <a:picLocks noChangeAspect="1"/>
          </p:cNvPicPr>
          <p:nvPr/>
        </p:nvPicPr>
        <p:blipFill>
          <a:blip r:embed="rId4">
            <a:extLst/>
          </a:blip>
          <a:stretch>
            <a:fillRect/>
          </a:stretch>
        </p:blipFill>
        <p:spPr>
          <a:xfrm>
            <a:off x="7175690" y="7368807"/>
            <a:ext cx="7912101" cy="68326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0"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Code Injection Example"/>
          <p:cNvSpPr txBox="1"/>
          <p:nvPr>
            <p:ph type="title"/>
          </p:nvPr>
        </p:nvSpPr>
        <p:spPr>
          <a:prstGeom prst="rect">
            <a:avLst/>
          </a:prstGeom>
        </p:spPr>
        <p:txBody>
          <a:bodyPr/>
          <a:lstStyle/>
          <a:p>
            <a:pPr/>
            <a:r>
              <a:t>Code Injection Example</a:t>
            </a:r>
          </a:p>
        </p:txBody>
      </p:sp>
      <p:sp>
        <p:nvSpPr>
          <p:cNvPr id="164" name="Cross-site scripting (XS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Cross-site scripting (XSS)</a:t>
            </a:r>
          </a:p>
        </p:txBody>
      </p:sp>
      <p:sp>
        <p:nvSpPr>
          <p:cNvPr id="165" name="Trusted Server"/>
          <p:cNvSpPr/>
          <p:nvPr/>
        </p:nvSpPr>
        <p:spPr>
          <a:xfrm>
            <a:off x="9535694" y="4950906"/>
            <a:ext cx="3192094" cy="2318760"/>
          </a:xfrm>
          <a:prstGeom prst="rect">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Trusted Server</a:t>
            </a:r>
          </a:p>
        </p:txBody>
      </p:sp>
      <p:pic>
        <p:nvPicPr>
          <p:cNvPr id="166" name="Image" descr="Image"/>
          <p:cNvPicPr>
            <a:picLocks noChangeAspect="1"/>
          </p:cNvPicPr>
          <p:nvPr/>
        </p:nvPicPr>
        <p:blipFill>
          <a:blip r:embed="rId2">
            <a:extLst/>
          </a:blip>
          <a:stretch>
            <a:fillRect/>
          </a:stretch>
        </p:blipFill>
        <p:spPr>
          <a:xfrm>
            <a:off x="3650124" y="4538661"/>
            <a:ext cx="2160985" cy="3143251"/>
          </a:xfrm>
          <a:prstGeom prst="rect">
            <a:avLst/>
          </a:prstGeom>
          <a:ln w="12700">
            <a:miter lim="400000"/>
          </a:ln>
        </p:spPr>
      </p:pic>
      <p:sp>
        <p:nvSpPr>
          <p:cNvPr id="167" name="Line"/>
          <p:cNvSpPr/>
          <p:nvPr/>
        </p:nvSpPr>
        <p:spPr>
          <a:xfrm>
            <a:off x="6073853" y="6110286"/>
            <a:ext cx="3199097" cy="1"/>
          </a:xfrm>
          <a:prstGeom prst="line">
            <a:avLst/>
          </a:prstGeom>
          <a:ln w="127000">
            <a:solidFill>
              <a:srgbClr val="000000"/>
            </a:solidFill>
            <a:miter lim="400000"/>
            <a:tailEnd type="triangle"/>
          </a:ln>
        </p:spPr>
        <p:txBody>
          <a:bodyPr lIns="50800" tIns="50800" rIns="50800" bIns="50800" anchor="ctr"/>
          <a:lstStyle/>
          <a:p>
            <a:pPr/>
          </a:p>
        </p:txBody>
      </p:sp>
      <p:sp>
        <p:nvSpPr>
          <p:cNvPr id="168" name="app.get('/transcripts/:id', (req, res) =&gt; {…"/>
          <p:cNvSpPr txBox="1"/>
          <p:nvPr/>
        </p:nvSpPr>
        <p:spPr>
          <a:xfrm>
            <a:off x="13423991" y="2593273"/>
            <a:ext cx="10593506" cy="467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1" sz="2500">
                <a:solidFill>
                  <a:srgbClr val="018001"/>
                </a:solidFill>
                <a:latin typeface="Courier"/>
                <a:ea typeface="Courier"/>
                <a:cs typeface="Courier"/>
                <a:sym typeface="Courier"/>
              </a:defRPr>
            </a:pPr>
            <a:r>
              <a:rPr b="0">
                <a:solidFill>
                  <a:srgbClr val="000000"/>
                </a:solidFill>
              </a:rPr>
              <a:t>app.</a:t>
            </a:r>
            <a:r>
              <a:rPr>
                <a:solidFill>
                  <a:srgbClr val="66187A"/>
                </a:solidFill>
              </a:rPr>
              <a:t>get</a:t>
            </a:r>
            <a:r>
              <a:rPr b="0">
                <a:solidFill>
                  <a:srgbClr val="000000"/>
                </a:solidFill>
              </a:rPr>
              <a:t>(</a:t>
            </a:r>
            <a:r>
              <a:t>'/transcripts/:id'</a:t>
            </a:r>
            <a:r>
              <a:rPr b="0">
                <a:solidFill>
                  <a:srgbClr val="000000"/>
                </a:solidFill>
              </a:rPr>
              <a:t>, (req, res) =&gt; {</a:t>
            </a:r>
            <a:endParaRPr b="0">
              <a:solidFill>
                <a:srgbClr val="000000"/>
              </a:solidFill>
            </a:endParaRPr>
          </a:p>
          <a:p>
            <a:pPr algn="l" defTabSz="457200">
              <a:defRPr i="1" sz="2500">
                <a:solidFill>
                  <a:srgbClr val="808080"/>
                </a:solidFill>
                <a:latin typeface="Courier"/>
                <a:ea typeface="Courier"/>
                <a:cs typeface="Courier"/>
                <a:sym typeface="Courier"/>
              </a:defRPr>
            </a:pPr>
            <a:r>
              <a:rPr i="0">
                <a:solidFill>
                  <a:srgbClr val="000000"/>
                </a:solidFill>
              </a:rPr>
              <a:t>  </a:t>
            </a:r>
            <a:r>
              <a:t>// req.params to get components of the path</a:t>
            </a:r>
          </a:p>
          <a:p>
            <a:pPr algn="l" defTabSz="457200">
              <a:defRPr sz="2500">
                <a:solidFill>
                  <a:srgbClr val="000000"/>
                </a:solidFill>
                <a:latin typeface="Courier"/>
                <a:ea typeface="Courier"/>
                <a:cs typeface="Courier"/>
                <a:sym typeface="Courier"/>
              </a:defRPr>
            </a:pPr>
            <a:r>
              <a:rPr i="1">
                <a:solidFill>
                  <a:srgbClr val="808080"/>
                </a:solidFill>
              </a:rPr>
              <a:t>  </a:t>
            </a:r>
            <a:r>
              <a:rPr b="1">
                <a:solidFill>
                  <a:srgbClr val="011480"/>
                </a:solidFill>
              </a:rPr>
              <a:t>const </a:t>
            </a:r>
            <a:r>
              <a:t>{</a:t>
            </a:r>
            <a:r>
              <a:rPr>
                <a:solidFill>
                  <a:srgbClr val="458383"/>
                </a:solidFill>
              </a:rPr>
              <a:t>id</a:t>
            </a:r>
            <a:r>
              <a:t>} = req.</a:t>
            </a:r>
            <a:r>
              <a:rPr b="1">
                <a:solidFill>
                  <a:srgbClr val="66187A"/>
                </a:solidFill>
              </a:rPr>
              <a:t>params</a:t>
            </a:r>
            <a:r>
              <a:t>;</a:t>
            </a:r>
          </a:p>
          <a:p>
            <a:pPr algn="l" defTabSz="457200">
              <a:defRPr sz="2500">
                <a:solidFill>
                  <a:srgbClr val="000000"/>
                </a:solidFill>
                <a:latin typeface="Courier"/>
                <a:ea typeface="Courier"/>
                <a:cs typeface="Courier"/>
                <a:sym typeface="Courier"/>
              </a:defRPr>
            </a:pPr>
            <a:r>
              <a:t>  </a:t>
            </a:r>
            <a:r>
              <a:rPr b="1">
                <a:solidFill>
                  <a:srgbClr val="011480"/>
                </a:solidFill>
              </a:rPr>
              <a:t>const </a:t>
            </a:r>
            <a:r>
              <a:rPr>
                <a:solidFill>
                  <a:srgbClr val="458383"/>
                </a:solidFill>
              </a:rPr>
              <a:t>theTranscript </a:t>
            </a:r>
            <a:r>
              <a:t>= db.</a:t>
            </a:r>
            <a:r>
              <a:rPr i="1"/>
              <a:t>getTranscript</a:t>
            </a:r>
            <a:r>
              <a:t>(</a:t>
            </a:r>
            <a:r>
              <a:rPr i="1"/>
              <a:t>parseInt</a:t>
            </a:r>
            <a:r>
              <a:t>(</a:t>
            </a:r>
            <a:r>
              <a:rPr>
                <a:solidFill>
                  <a:srgbClr val="458383"/>
                </a:solidFill>
              </a:rPr>
              <a:t>id</a:t>
            </a:r>
            <a:r>
              <a:t>));</a:t>
            </a:r>
          </a:p>
          <a:p>
            <a:pPr algn="l" defTabSz="457200">
              <a:defRPr sz="2500">
                <a:solidFill>
                  <a:srgbClr val="458383"/>
                </a:solidFill>
                <a:latin typeface="Courier"/>
                <a:ea typeface="Courier"/>
                <a:cs typeface="Courier"/>
                <a:sym typeface="Courier"/>
              </a:defRPr>
            </a:pPr>
            <a:r>
              <a:rPr>
                <a:solidFill>
                  <a:srgbClr val="000000"/>
                </a:solidFill>
              </a:rPr>
              <a:t>  </a:t>
            </a:r>
            <a:r>
              <a:rPr b="1">
                <a:solidFill>
                  <a:srgbClr val="011480"/>
                </a:solidFill>
              </a:rPr>
              <a:t>if </a:t>
            </a:r>
            <a:r>
              <a:rPr>
                <a:solidFill>
                  <a:srgbClr val="000000"/>
                </a:solidFill>
              </a:rPr>
              <a:t>(</a:t>
            </a:r>
            <a:r>
              <a:t>theTranscript </a:t>
            </a:r>
            <a:r>
              <a:rPr>
                <a:solidFill>
                  <a:srgbClr val="000000"/>
                </a:solidFill>
              </a:rPr>
              <a:t>=== </a:t>
            </a:r>
            <a:r>
              <a:rPr b="1">
                <a:solidFill>
                  <a:srgbClr val="011480"/>
                </a:solidFill>
              </a:rPr>
              <a:t>undefined</a:t>
            </a:r>
            <a:r>
              <a:rPr>
                <a:solidFill>
                  <a:srgbClr val="000000"/>
                </a:solidFill>
              </a:rPr>
              <a:t>) {</a:t>
            </a:r>
            <a:endParaRPr>
              <a:solidFill>
                <a:srgbClr val="000000"/>
              </a:solidFill>
            </a:endParaRPr>
          </a:p>
          <a:p>
            <a:pPr algn="l" defTabSz="457200">
              <a:defRPr b="1" sz="2500">
                <a:solidFill>
                  <a:srgbClr val="018001"/>
                </a:solidFill>
                <a:latin typeface="Courier"/>
                <a:ea typeface="Courier"/>
                <a:cs typeface="Courier"/>
                <a:sym typeface="Courier"/>
              </a:defRPr>
            </a:pPr>
            <a:r>
              <a:rPr b="0">
                <a:solidFill>
                  <a:srgbClr val="000000"/>
                </a:solidFill>
              </a:rPr>
              <a:t>    res.</a:t>
            </a:r>
            <a:r>
              <a:rPr b="0">
                <a:solidFill>
                  <a:srgbClr val="7A7A43"/>
                </a:solidFill>
              </a:rPr>
              <a:t>status</a:t>
            </a:r>
            <a:r>
              <a:rPr b="0">
                <a:solidFill>
                  <a:srgbClr val="000000"/>
                </a:solidFill>
              </a:rPr>
              <a:t>(</a:t>
            </a:r>
            <a:r>
              <a:rPr b="0">
                <a:solidFill>
                  <a:srgbClr val="0432FF"/>
                </a:solidFill>
              </a:rPr>
              <a:t>404</a:t>
            </a:r>
            <a:r>
              <a:rPr b="0">
                <a:solidFill>
                  <a:srgbClr val="000000"/>
                </a:solidFill>
              </a:rPr>
              <a:t>).</a:t>
            </a:r>
            <a:r>
              <a:rPr>
                <a:solidFill>
                  <a:srgbClr val="66187A"/>
                </a:solidFill>
              </a:rPr>
              <a:t>send</a:t>
            </a:r>
            <a:r>
              <a:rPr b="0">
                <a:solidFill>
                  <a:srgbClr val="000000"/>
                </a:solidFill>
              </a:rPr>
              <a:t>(</a:t>
            </a:r>
            <a:r>
              <a:t>`No student with id = </a:t>
            </a:r>
            <a:r>
              <a:rPr b="0">
                <a:solidFill>
                  <a:srgbClr val="000000"/>
                </a:solidFill>
              </a:rPr>
              <a:t>${</a:t>
            </a:r>
            <a:r>
              <a:rPr b="0">
                <a:solidFill>
                  <a:srgbClr val="458383"/>
                </a:solidFill>
              </a:rPr>
              <a:t>id</a:t>
            </a:r>
            <a:r>
              <a:rPr b="0">
                <a:solidFill>
                  <a:srgbClr val="000000"/>
                </a:solidFill>
              </a:rPr>
              <a:t>}</a:t>
            </a:r>
            <a:r>
              <a:t>`</a:t>
            </a:r>
            <a:r>
              <a:rPr b="0">
                <a:solidFill>
                  <a:srgbClr val="000000"/>
                </a:solidFill>
              </a:rPr>
              <a:t>);</a:t>
            </a:r>
            <a:endParaRPr b="0">
              <a:solidFill>
                <a:srgbClr val="000000"/>
              </a:solidFill>
            </a:endParaRPr>
          </a:p>
          <a:p>
            <a:pPr algn="l" defTabSz="457200">
              <a:defRPr sz="2500">
                <a:solidFill>
                  <a:srgbClr val="000000"/>
                </a:solidFill>
                <a:latin typeface="Courier"/>
                <a:ea typeface="Courier"/>
                <a:cs typeface="Courier"/>
                <a:sym typeface="Courier"/>
              </a:defRPr>
            </a:pPr>
            <a:r>
              <a:t>  }</a:t>
            </a:r>
          </a:p>
          <a:p>
            <a:pPr algn="l" defTabSz="457200">
              <a:defRPr sz="2500">
                <a:solidFill>
                  <a:srgbClr val="000000"/>
                </a:solidFill>
                <a:latin typeface="Courier"/>
                <a:ea typeface="Courier"/>
                <a:cs typeface="Courier"/>
                <a:sym typeface="Courier"/>
              </a:defRPr>
            </a:pPr>
            <a:r>
              <a:t>  {</a:t>
            </a:r>
          </a:p>
          <a:p>
            <a:pPr algn="l" defTabSz="457200">
              <a:defRPr sz="2500">
                <a:solidFill>
                  <a:srgbClr val="458383"/>
                </a:solidFill>
                <a:latin typeface="Courier"/>
                <a:ea typeface="Courier"/>
                <a:cs typeface="Courier"/>
                <a:sym typeface="Courier"/>
              </a:defRPr>
            </a:pPr>
            <a:r>
              <a:rPr>
                <a:solidFill>
                  <a:srgbClr val="000000"/>
                </a:solidFill>
              </a:rPr>
              <a:t>    res.</a:t>
            </a:r>
            <a:r>
              <a:rPr>
                <a:solidFill>
                  <a:srgbClr val="7A7A43"/>
                </a:solidFill>
              </a:rPr>
              <a:t>status</a:t>
            </a:r>
            <a:r>
              <a:rPr>
                <a:solidFill>
                  <a:srgbClr val="000000"/>
                </a:solidFill>
              </a:rPr>
              <a:t>(</a:t>
            </a:r>
            <a:r>
              <a:rPr>
                <a:solidFill>
                  <a:srgbClr val="0432FF"/>
                </a:solidFill>
              </a:rPr>
              <a:t>200</a:t>
            </a:r>
            <a:r>
              <a:rPr>
                <a:solidFill>
                  <a:srgbClr val="000000"/>
                </a:solidFill>
              </a:rPr>
              <a:t>).</a:t>
            </a:r>
            <a:r>
              <a:rPr b="1">
                <a:solidFill>
                  <a:srgbClr val="66187A"/>
                </a:solidFill>
              </a:rPr>
              <a:t>send</a:t>
            </a:r>
            <a:r>
              <a:rPr>
                <a:solidFill>
                  <a:srgbClr val="000000"/>
                </a:solidFill>
              </a:rPr>
              <a:t>(</a:t>
            </a:r>
            <a:r>
              <a:t>theTranscript</a:t>
            </a:r>
            <a:r>
              <a:rPr>
                <a:solidFill>
                  <a:srgbClr val="000000"/>
                </a:solidFill>
              </a:rPr>
              <a:t>);</a:t>
            </a:r>
            <a:endParaRPr>
              <a:solidFill>
                <a:srgbClr val="000000"/>
              </a:solidFill>
            </a:endParaRPr>
          </a:p>
          <a:p>
            <a:pPr algn="l" defTabSz="457200">
              <a:defRPr sz="2500">
                <a:solidFill>
                  <a:srgbClr val="000000"/>
                </a:solidFill>
                <a:latin typeface="Courier"/>
                <a:ea typeface="Courier"/>
                <a:cs typeface="Courier"/>
                <a:sym typeface="Courier"/>
              </a:defRPr>
            </a:pPr>
            <a:r>
              <a:t>  }</a:t>
            </a:r>
          </a:p>
          <a:p>
            <a:pPr algn="l" defTabSz="457200">
              <a:defRPr sz="2500">
                <a:solidFill>
                  <a:srgbClr val="000000"/>
                </a:solidFill>
                <a:latin typeface="Courier"/>
                <a:ea typeface="Courier"/>
                <a:cs typeface="Courier"/>
                <a:sym typeface="Courier"/>
              </a:defRPr>
            </a:pPr>
            <a:r>
              <a:t>});</a:t>
            </a:r>
          </a:p>
        </p:txBody>
      </p:sp>
      <p:sp>
        <p:nvSpPr>
          <p:cNvPr id="169" name="/transcripts/4"/>
          <p:cNvSpPr txBox="1"/>
          <p:nvPr/>
        </p:nvSpPr>
        <p:spPr>
          <a:xfrm>
            <a:off x="6707490" y="5414564"/>
            <a:ext cx="193182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defRPr>
            </a:lvl1pPr>
          </a:lstStyle>
          <a:p>
            <a:pPr/>
            <a:r>
              <a:t>/transcripts/4</a:t>
            </a:r>
          </a:p>
        </p:txBody>
      </p:sp>
      <p:pic>
        <p:nvPicPr>
          <p:cNvPr id="170" name="Image" descr="Image"/>
          <p:cNvPicPr>
            <a:picLocks noChangeAspect="1"/>
          </p:cNvPicPr>
          <p:nvPr/>
        </p:nvPicPr>
        <p:blipFill>
          <a:blip r:embed="rId3">
            <a:extLst/>
          </a:blip>
          <a:stretch>
            <a:fillRect/>
          </a:stretch>
        </p:blipFill>
        <p:spPr>
          <a:xfrm>
            <a:off x="7175690" y="7368807"/>
            <a:ext cx="7912101" cy="68326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Code Injection Example"/>
          <p:cNvSpPr txBox="1"/>
          <p:nvPr>
            <p:ph type="title"/>
          </p:nvPr>
        </p:nvSpPr>
        <p:spPr>
          <a:prstGeom prst="rect">
            <a:avLst/>
          </a:prstGeom>
        </p:spPr>
        <p:txBody>
          <a:bodyPr/>
          <a:lstStyle/>
          <a:p>
            <a:pPr/>
            <a:r>
              <a:t>Code Injection Example</a:t>
            </a:r>
          </a:p>
        </p:txBody>
      </p:sp>
      <p:sp>
        <p:nvSpPr>
          <p:cNvPr id="173" name="Cross-site scripting (XS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Cross-site scripting (XSS)</a:t>
            </a:r>
          </a:p>
        </p:txBody>
      </p:sp>
      <p:sp>
        <p:nvSpPr>
          <p:cNvPr id="174" name="Trusted Server"/>
          <p:cNvSpPr/>
          <p:nvPr/>
        </p:nvSpPr>
        <p:spPr>
          <a:xfrm>
            <a:off x="9535694" y="4950906"/>
            <a:ext cx="3192094" cy="2318760"/>
          </a:xfrm>
          <a:prstGeom prst="rect">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Trusted Server</a:t>
            </a:r>
          </a:p>
        </p:txBody>
      </p:sp>
      <p:pic>
        <p:nvPicPr>
          <p:cNvPr id="175" name="Image" descr="Image"/>
          <p:cNvPicPr>
            <a:picLocks noChangeAspect="1"/>
          </p:cNvPicPr>
          <p:nvPr/>
        </p:nvPicPr>
        <p:blipFill>
          <a:blip r:embed="rId2">
            <a:extLst/>
          </a:blip>
          <a:stretch>
            <a:fillRect/>
          </a:stretch>
        </p:blipFill>
        <p:spPr>
          <a:xfrm>
            <a:off x="3650124" y="4538661"/>
            <a:ext cx="2160985" cy="3143251"/>
          </a:xfrm>
          <a:prstGeom prst="rect">
            <a:avLst/>
          </a:prstGeom>
          <a:ln w="12700">
            <a:miter lim="400000"/>
          </a:ln>
        </p:spPr>
      </p:pic>
      <p:sp>
        <p:nvSpPr>
          <p:cNvPr id="176" name="Line"/>
          <p:cNvSpPr/>
          <p:nvPr/>
        </p:nvSpPr>
        <p:spPr>
          <a:xfrm>
            <a:off x="6073853" y="6110286"/>
            <a:ext cx="3199097" cy="1"/>
          </a:xfrm>
          <a:prstGeom prst="line">
            <a:avLst/>
          </a:prstGeom>
          <a:ln w="127000">
            <a:solidFill>
              <a:srgbClr val="000000"/>
            </a:solidFill>
            <a:miter lim="400000"/>
            <a:tailEnd type="triangle"/>
          </a:ln>
        </p:spPr>
        <p:txBody>
          <a:bodyPr lIns="50800" tIns="50800" rIns="50800" bIns="50800" anchor="ctr"/>
          <a:lstStyle/>
          <a:p>
            <a:pPr/>
          </a:p>
        </p:txBody>
      </p:sp>
      <p:sp>
        <p:nvSpPr>
          <p:cNvPr id="177" name="/transcripts/abcd"/>
          <p:cNvSpPr txBox="1"/>
          <p:nvPr/>
        </p:nvSpPr>
        <p:spPr>
          <a:xfrm>
            <a:off x="6447800" y="5414564"/>
            <a:ext cx="245120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000000"/>
                </a:solidFill>
              </a:defRPr>
            </a:lvl1pPr>
          </a:lstStyle>
          <a:p>
            <a:pPr/>
            <a:r>
              <a:t>/transcripts/abcd</a:t>
            </a:r>
          </a:p>
        </p:txBody>
      </p:sp>
      <p:pic>
        <p:nvPicPr>
          <p:cNvPr id="178" name="Image" descr="Image"/>
          <p:cNvPicPr>
            <a:picLocks noChangeAspect="1"/>
          </p:cNvPicPr>
          <p:nvPr/>
        </p:nvPicPr>
        <p:blipFill>
          <a:blip r:embed="rId3">
            <a:extLst/>
          </a:blip>
          <a:stretch>
            <a:fillRect/>
          </a:stretch>
        </p:blipFill>
        <p:spPr>
          <a:xfrm>
            <a:off x="7175690" y="7570937"/>
            <a:ext cx="7912101" cy="6832601"/>
          </a:xfrm>
          <a:prstGeom prst="rect">
            <a:avLst/>
          </a:prstGeom>
          <a:ln w="12700">
            <a:miter lim="400000"/>
          </a:ln>
        </p:spPr>
      </p:pic>
      <p:sp>
        <p:nvSpPr>
          <p:cNvPr id="179" name="Rectangle"/>
          <p:cNvSpPr/>
          <p:nvPr/>
        </p:nvSpPr>
        <p:spPr>
          <a:xfrm>
            <a:off x="14964342" y="3365500"/>
            <a:ext cx="3447451" cy="461366"/>
          </a:xfrm>
          <a:prstGeom prst="rect">
            <a:avLst/>
          </a:prstGeom>
          <a:solidFill>
            <a:schemeClr val="accent4">
              <a:hueOff val="348544"/>
              <a:lumOff val="7139"/>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80" name="Rectangle"/>
          <p:cNvSpPr/>
          <p:nvPr/>
        </p:nvSpPr>
        <p:spPr>
          <a:xfrm>
            <a:off x="14144318" y="4521591"/>
            <a:ext cx="9772214" cy="461366"/>
          </a:xfrm>
          <a:prstGeom prst="rect">
            <a:avLst/>
          </a:prstGeom>
          <a:solidFill>
            <a:schemeClr val="accent4">
              <a:hueOff val="348544"/>
              <a:lumOff val="7139"/>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81" name="app.get('/transcripts/:id', (req, res) =&gt; {…"/>
          <p:cNvSpPr txBox="1"/>
          <p:nvPr/>
        </p:nvSpPr>
        <p:spPr>
          <a:xfrm>
            <a:off x="13423991" y="2593273"/>
            <a:ext cx="10593506" cy="467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1" sz="2500">
                <a:solidFill>
                  <a:srgbClr val="018001"/>
                </a:solidFill>
                <a:latin typeface="Courier"/>
                <a:ea typeface="Courier"/>
                <a:cs typeface="Courier"/>
                <a:sym typeface="Courier"/>
              </a:defRPr>
            </a:pPr>
            <a:r>
              <a:rPr b="0">
                <a:solidFill>
                  <a:srgbClr val="000000"/>
                </a:solidFill>
              </a:rPr>
              <a:t>app.</a:t>
            </a:r>
            <a:r>
              <a:rPr>
                <a:solidFill>
                  <a:srgbClr val="66187A"/>
                </a:solidFill>
              </a:rPr>
              <a:t>get</a:t>
            </a:r>
            <a:r>
              <a:rPr b="0">
                <a:solidFill>
                  <a:srgbClr val="000000"/>
                </a:solidFill>
              </a:rPr>
              <a:t>(</a:t>
            </a:r>
            <a:r>
              <a:t>'/transcripts/:id'</a:t>
            </a:r>
            <a:r>
              <a:rPr b="0">
                <a:solidFill>
                  <a:srgbClr val="000000"/>
                </a:solidFill>
              </a:rPr>
              <a:t>, (req, res) =&gt; {</a:t>
            </a:r>
            <a:endParaRPr b="0">
              <a:solidFill>
                <a:srgbClr val="000000"/>
              </a:solidFill>
            </a:endParaRPr>
          </a:p>
          <a:p>
            <a:pPr algn="l" defTabSz="457200">
              <a:defRPr i="1" sz="2500">
                <a:solidFill>
                  <a:srgbClr val="808080"/>
                </a:solidFill>
                <a:latin typeface="Courier"/>
                <a:ea typeface="Courier"/>
                <a:cs typeface="Courier"/>
                <a:sym typeface="Courier"/>
              </a:defRPr>
            </a:pPr>
            <a:r>
              <a:rPr i="0">
                <a:solidFill>
                  <a:srgbClr val="000000"/>
                </a:solidFill>
              </a:rPr>
              <a:t>  </a:t>
            </a:r>
            <a:r>
              <a:t>// req.params to get components of the path</a:t>
            </a:r>
          </a:p>
          <a:p>
            <a:pPr algn="l" defTabSz="457200">
              <a:defRPr sz="2500">
                <a:solidFill>
                  <a:srgbClr val="000000"/>
                </a:solidFill>
                <a:latin typeface="Courier"/>
                <a:ea typeface="Courier"/>
                <a:cs typeface="Courier"/>
                <a:sym typeface="Courier"/>
              </a:defRPr>
            </a:pPr>
            <a:r>
              <a:rPr i="1">
                <a:solidFill>
                  <a:srgbClr val="808080"/>
                </a:solidFill>
              </a:rPr>
              <a:t>  </a:t>
            </a:r>
            <a:r>
              <a:rPr b="1">
                <a:solidFill>
                  <a:srgbClr val="011480"/>
                </a:solidFill>
              </a:rPr>
              <a:t>const </a:t>
            </a:r>
            <a:r>
              <a:t>{</a:t>
            </a:r>
            <a:r>
              <a:rPr>
                <a:solidFill>
                  <a:srgbClr val="458383"/>
                </a:solidFill>
              </a:rPr>
              <a:t>id</a:t>
            </a:r>
            <a:r>
              <a:t>} = req.</a:t>
            </a:r>
            <a:r>
              <a:rPr b="1">
                <a:solidFill>
                  <a:srgbClr val="66187A"/>
                </a:solidFill>
              </a:rPr>
              <a:t>params</a:t>
            </a:r>
            <a:r>
              <a:t>;</a:t>
            </a:r>
          </a:p>
          <a:p>
            <a:pPr algn="l" defTabSz="457200">
              <a:defRPr sz="2500">
                <a:solidFill>
                  <a:srgbClr val="000000"/>
                </a:solidFill>
                <a:latin typeface="Courier"/>
                <a:ea typeface="Courier"/>
                <a:cs typeface="Courier"/>
                <a:sym typeface="Courier"/>
              </a:defRPr>
            </a:pPr>
            <a:r>
              <a:t>  </a:t>
            </a:r>
            <a:r>
              <a:rPr b="1">
                <a:solidFill>
                  <a:srgbClr val="011480"/>
                </a:solidFill>
              </a:rPr>
              <a:t>const </a:t>
            </a:r>
            <a:r>
              <a:rPr>
                <a:solidFill>
                  <a:srgbClr val="458383"/>
                </a:solidFill>
              </a:rPr>
              <a:t>theTranscript </a:t>
            </a:r>
            <a:r>
              <a:t>= db.</a:t>
            </a:r>
            <a:r>
              <a:rPr i="1"/>
              <a:t>getTranscript</a:t>
            </a:r>
            <a:r>
              <a:t>(</a:t>
            </a:r>
            <a:r>
              <a:rPr i="1"/>
              <a:t>parseInt</a:t>
            </a:r>
            <a:r>
              <a:t>(</a:t>
            </a:r>
            <a:r>
              <a:rPr>
                <a:solidFill>
                  <a:srgbClr val="458383"/>
                </a:solidFill>
              </a:rPr>
              <a:t>id</a:t>
            </a:r>
            <a:r>
              <a:t>));</a:t>
            </a:r>
          </a:p>
          <a:p>
            <a:pPr algn="l" defTabSz="457200">
              <a:defRPr sz="2500">
                <a:solidFill>
                  <a:srgbClr val="458383"/>
                </a:solidFill>
                <a:latin typeface="Courier"/>
                <a:ea typeface="Courier"/>
                <a:cs typeface="Courier"/>
                <a:sym typeface="Courier"/>
              </a:defRPr>
            </a:pPr>
            <a:r>
              <a:rPr>
                <a:solidFill>
                  <a:srgbClr val="000000"/>
                </a:solidFill>
              </a:rPr>
              <a:t>  </a:t>
            </a:r>
            <a:r>
              <a:rPr b="1">
                <a:solidFill>
                  <a:srgbClr val="011480"/>
                </a:solidFill>
              </a:rPr>
              <a:t>if </a:t>
            </a:r>
            <a:r>
              <a:rPr>
                <a:solidFill>
                  <a:srgbClr val="000000"/>
                </a:solidFill>
              </a:rPr>
              <a:t>(</a:t>
            </a:r>
            <a:r>
              <a:t>theTranscript </a:t>
            </a:r>
            <a:r>
              <a:rPr>
                <a:solidFill>
                  <a:srgbClr val="000000"/>
                </a:solidFill>
              </a:rPr>
              <a:t>=== </a:t>
            </a:r>
            <a:r>
              <a:rPr b="1">
                <a:solidFill>
                  <a:srgbClr val="011480"/>
                </a:solidFill>
              </a:rPr>
              <a:t>undefined</a:t>
            </a:r>
            <a:r>
              <a:rPr>
                <a:solidFill>
                  <a:srgbClr val="000000"/>
                </a:solidFill>
              </a:rPr>
              <a:t>) {</a:t>
            </a:r>
            <a:endParaRPr>
              <a:solidFill>
                <a:srgbClr val="000000"/>
              </a:solidFill>
            </a:endParaRPr>
          </a:p>
          <a:p>
            <a:pPr algn="l" defTabSz="457200">
              <a:defRPr b="1" sz="2500">
                <a:solidFill>
                  <a:srgbClr val="018001"/>
                </a:solidFill>
                <a:latin typeface="Courier"/>
                <a:ea typeface="Courier"/>
                <a:cs typeface="Courier"/>
                <a:sym typeface="Courier"/>
              </a:defRPr>
            </a:pPr>
            <a:r>
              <a:rPr b="0">
                <a:solidFill>
                  <a:srgbClr val="000000"/>
                </a:solidFill>
              </a:rPr>
              <a:t>    res.</a:t>
            </a:r>
            <a:r>
              <a:rPr b="0">
                <a:solidFill>
                  <a:srgbClr val="7A7A43"/>
                </a:solidFill>
              </a:rPr>
              <a:t>status</a:t>
            </a:r>
            <a:r>
              <a:rPr b="0">
                <a:solidFill>
                  <a:srgbClr val="000000"/>
                </a:solidFill>
              </a:rPr>
              <a:t>(</a:t>
            </a:r>
            <a:r>
              <a:rPr b="0">
                <a:solidFill>
                  <a:srgbClr val="0432FF"/>
                </a:solidFill>
              </a:rPr>
              <a:t>404</a:t>
            </a:r>
            <a:r>
              <a:rPr b="0">
                <a:solidFill>
                  <a:srgbClr val="000000"/>
                </a:solidFill>
              </a:rPr>
              <a:t>).</a:t>
            </a:r>
            <a:r>
              <a:rPr>
                <a:solidFill>
                  <a:srgbClr val="66187A"/>
                </a:solidFill>
              </a:rPr>
              <a:t>send</a:t>
            </a:r>
            <a:r>
              <a:rPr b="0">
                <a:solidFill>
                  <a:srgbClr val="000000"/>
                </a:solidFill>
              </a:rPr>
              <a:t>(</a:t>
            </a:r>
            <a:r>
              <a:t>`No student with id = </a:t>
            </a:r>
            <a:r>
              <a:rPr b="0">
                <a:solidFill>
                  <a:srgbClr val="000000"/>
                </a:solidFill>
              </a:rPr>
              <a:t>${</a:t>
            </a:r>
            <a:r>
              <a:rPr b="0">
                <a:solidFill>
                  <a:srgbClr val="458383"/>
                </a:solidFill>
              </a:rPr>
              <a:t>id</a:t>
            </a:r>
            <a:r>
              <a:rPr b="0">
                <a:solidFill>
                  <a:srgbClr val="000000"/>
                </a:solidFill>
              </a:rPr>
              <a:t>}</a:t>
            </a:r>
            <a:r>
              <a:t>`</a:t>
            </a:r>
            <a:r>
              <a:rPr b="0">
                <a:solidFill>
                  <a:srgbClr val="000000"/>
                </a:solidFill>
              </a:rPr>
              <a:t>);</a:t>
            </a:r>
            <a:endParaRPr b="0">
              <a:solidFill>
                <a:srgbClr val="000000"/>
              </a:solidFill>
            </a:endParaRPr>
          </a:p>
          <a:p>
            <a:pPr algn="l" defTabSz="457200">
              <a:defRPr sz="2500">
                <a:solidFill>
                  <a:srgbClr val="000000"/>
                </a:solidFill>
                <a:latin typeface="Courier"/>
                <a:ea typeface="Courier"/>
                <a:cs typeface="Courier"/>
                <a:sym typeface="Courier"/>
              </a:defRPr>
            </a:pPr>
            <a:r>
              <a:t>  }</a:t>
            </a:r>
          </a:p>
          <a:p>
            <a:pPr algn="l" defTabSz="457200">
              <a:defRPr sz="2500">
                <a:solidFill>
                  <a:srgbClr val="000000"/>
                </a:solidFill>
                <a:latin typeface="Courier"/>
                <a:ea typeface="Courier"/>
                <a:cs typeface="Courier"/>
                <a:sym typeface="Courier"/>
              </a:defRPr>
            </a:pPr>
            <a:r>
              <a:t>  {</a:t>
            </a:r>
          </a:p>
          <a:p>
            <a:pPr algn="l" defTabSz="457200">
              <a:defRPr sz="2500">
                <a:solidFill>
                  <a:srgbClr val="458383"/>
                </a:solidFill>
                <a:latin typeface="Courier"/>
                <a:ea typeface="Courier"/>
                <a:cs typeface="Courier"/>
                <a:sym typeface="Courier"/>
              </a:defRPr>
            </a:pPr>
            <a:r>
              <a:rPr>
                <a:solidFill>
                  <a:srgbClr val="000000"/>
                </a:solidFill>
              </a:rPr>
              <a:t>    res.</a:t>
            </a:r>
            <a:r>
              <a:rPr>
                <a:solidFill>
                  <a:srgbClr val="7A7A43"/>
                </a:solidFill>
              </a:rPr>
              <a:t>status</a:t>
            </a:r>
            <a:r>
              <a:rPr>
                <a:solidFill>
                  <a:srgbClr val="000000"/>
                </a:solidFill>
              </a:rPr>
              <a:t>(</a:t>
            </a:r>
            <a:r>
              <a:rPr>
                <a:solidFill>
                  <a:srgbClr val="0432FF"/>
                </a:solidFill>
              </a:rPr>
              <a:t>200</a:t>
            </a:r>
            <a:r>
              <a:rPr>
                <a:solidFill>
                  <a:srgbClr val="000000"/>
                </a:solidFill>
              </a:rPr>
              <a:t>).</a:t>
            </a:r>
            <a:r>
              <a:rPr b="1">
                <a:solidFill>
                  <a:srgbClr val="66187A"/>
                </a:solidFill>
              </a:rPr>
              <a:t>send</a:t>
            </a:r>
            <a:r>
              <a:rPr>
                <a:solidFill>
                  <a:srgbClr val="000000"/>
                </a:solidFill>
              </a:rPr>
              <a:t>(</a:t>
            </a:r>
            <a:r>
              <a:t>theTranscript</a:t>
            </a:r>
            <a:r>
              <a:rPr>
                <a:solidFill>
                  <a:srgbClr val="000000"/>
                </a:solidFill>
              </a:rPr>
              <a:t>);</a:t>
            </a:r>
            <a:endParaRPr>
              <a:solidFill>
                <a:srgbClr val="000000"/>
              </a:solidFill>
            </a:endParaRPr>
          </a:p>
          <a:p>
            <a:pPr algn="l" defTabSz="457200">
              <a:defRPr sz="2500">
                <a:solidFill>
                  <a:srgbClr val="000000"/>
                </a:solidFill>
                <a:latin typeface="Courier"/>
                <a:ea typeface="Courier"/>
                <a:cs typeface="Courier"/>
                <a:sym typeface="Courier"/>
              </a:defRPr>
            </a:pPr>
            <a:r>
              <a:t>  }</a:t>
            </a:r>
          </a:p>
          <a:p>
            <a:pPr algn="l" defTabSz="457200">
              <a:defRPr sz="2500">
                <a:solidFill>
                  <a:srgbClr val="000000"/>
                </a:solidFill>
                <a:latin typeface="Courier"/>
                <a:ea typeface="Courier"/>
                <a:cs typeface="Courier"/>
                <a:sym typeface="Courier"/>
              </a:defRPr>
            </a:pPr>
            <a:r>
              <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Code Injection Example"/>
          <p:cNvSpPr txBox="1"/>
          <p:nvPr>
            <p:ph type="title"/>
          </p:nvPr>
        </p:nvSpPr>
        <p:spPr>
          <a:prstGeom prst="rect">
            <a:avLst/>
          </a:prstGeom>
        </p:spPr>
        <p:txBody>
          <a:bodyPr/>
          <a:lstStyle/>
          <a:p>
            <a:pPr/>
            <a:r>
              <a:t>Code Injection Example</a:t>
            </a:r>
          </a:p>
        </p:txBody>
      </p:sp>
      <p:sp>
        <p:nvSpPr>
          <p:cNvPr id="184" name="Cross-site scripting (XS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Cross-site scripting (XSS)</a:t>
            </a:r>
          </a:p>
        </p:txBody>
      </p:sp>
      <p:sp>
        <p:nvSpPr>
          <p:cNvPr id="185" name="Trusted Server"/>
          <p:cNvSpPr/>
          <p:nvPr/>
        </p:nvSpPr>
        <p:spPr>
          <a:xfrm>
            <a:off x="9535694" y="4950906"/>
            <a:ext cx="3192094" cy="2318760"/>
          </a:xfrm>
          <a:prstGeom prst="rect">
            <a:avLst/>
          </a:prstGeom>
          <a:solidFill>
            <a:srgbClr val="00A1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825500">
              <a:defRPr sz="3200">
                <a:solidFill>
                  <a:srgbClr val="000000"/>
                </a:solidFill>
                <a:latin typeface="Helvetica Neue Medium"/>
                <a:ea typeface="Helvetica Neue Medium"/>
                <a:cs typeface="Helvetica Neue Medium"/>
                <a:sym typeface="Helvetica Neue Medium"/>
              </a:defRPr>
            </a:lvl1pPr>
          </a:lstStyle>
          <a:p>
            <a:pPr/>
            <a:r>
              <a:t>Trusted Server</a:t>
            </a:r>
          </a:p>
        </p:txBody>
      </p:sp>
      <p:pic>
        <p:nvPicPr>
          <p:cNvPr id="186" name="Image" descr="Image"/>
          <p:cNvPicPr>
            <a:picLocks noChangeAspect="1"/>
          </p:cNvPicPr>
          <p:nvPr/>
        </p:nvPicPr>
        <p:blipFill>
          <a:blip r:embed="rId2">
            <a:extLst/>
          </a:blip>
          <a:stretch>
            <a:fillRect/>
          </a:stretch>
        </p:blipFill>
        <p:spPr>
          <a:xfrm>
            <a:off x="3650124" y="4538661"/>
            <a:ext cx="2160985" cy="3143251"/>
          </a:xfrm>
          <a:prstGeom prst="rect">
            <a:avLst/>
          </a:prstGeom>
          <a:ln w="12700">
            <a:miter lim="400000"/>
          </a:ln>
        </p:spPr>
      </p:pic>
      <p:sp>
        <p:nvSpPr>
          <p:cNvPr id="187" name="Line"/>
          <p:cNvSpPr/>
          <p:nvPr/>
        </p:nvSpPr>
        <p:spPr>
          <a:xfrm>
            <a:off x="6073853" y="6110286"/>
            <a:ext cx="3199097" cy="1"/>
          </a:xfrm>
          <a:prstGeom prst="line">
            <a:avLst/>
          </a:prstGeom>
          <a:ln w="127000">
            <a:solidFill>
              <a:srgbClr val="000000"/>
            </a:solidFill>
            <a:miter lim="400000"/>
            <a:tailEnd type="triangle"/>
          </a:ln>
        </p:spPr>
        <p:txBody>
          <a:bodyPr lIns="50800" tIns="50800" rIns="50800" bIns="50800" anchor="ctr"/>
          <a:lstStyle/>
          <a:p>
            <a:pPr/>
          </a:p>
        </p:txBody>
      </p:sp>
      <p:sp>
        <p:nvSpPr>
          <p:cNvPr id="188" name="/transcripts/%3Ch1%3e…"/>
          <p:cNvSpPr txBox="1"/>
          <p:nvPr/>
        </p:nvSpPr>
        <p:spPr>
          <a:xfrm>
            <a:off x="5804215" y="5414564"/>
            <a:ext cx="373837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rgbClr val="000000"/>
                </a:solidFill>
                <a:hlinkClick r:id="rId3" invalidUrl="" action="" tgtFrame="" tooltip="" history="1" highlightClick="0" endSnd="0"/>
              </a:defRPr>
            </a:lvl1pPr>
          </a:lstStyle>
          <a:p>
            <a:pPr>
              <a:defRPr u="none"/>
            </a:pPr>
            <a:r>
              <a:rPr u="sng">
                <a:hlinkClick r:id="rId3" invalidUrl="" action="" tgtFrame="" tooltip="" history="1" highlightClick="0" endSnd="0"/>
              </a:rPr>
              <a:t>/transcripts/%3Ch1%3e…</a:t>
            </a:r>
          </a:p>
        </p:txBody>
      </p:sp>
      <p:sp>
        <p:nvSpPr>
          <p:cNvPr id="189" name="Rectangle"/>
          <p:cNvSpPr/>
          <p:nvPr/>
        </p:nvSpPr>
        <p:spPr>
          <a:xfrm>
            <a:off x="14964342" y="3365500"/>
            <a:ext cx="3447451" cy="461366"/>
          </a:xfrm>
          <a:prstGeom prst="rect">
            <a:avLst/>
          </a:prstGeom>
          <a:solidFill>
            <a:schemeClr val="accent4">
              <a:hueOff val="348544"/>
              <a:lumOff val="7139"/>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90" name="Rectangle"/>
          <p:cNvSpPr/>
          <p:nvPr/>
        </p:nvSpPr>
        <p:spPr>
          <a:xfrm>
            <a:off x="14144318" y="4521591"/>
            <a:ext cx="9772214" cy="461366"/>
          </a:xfrm>
          <a:prstGeom prst="rect">
            <a:avLst/>
          </a:prstGeom>
          <a:solidFill>
            <a:schemeClr val="accent4">
              <a:hueOff val="348544"/>
              <a:lumOff val="7139"/>
            </a:scheme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91" name="app.get('/transcripts/:id', (req, res) =&gt; {…"/>
          <p:cNvSpPr txBox="1"/>
          <p:nvPr/>
        </p:nvSpPr>
        <p:spPr>
          <a:xfrm>
            <a:off x="13423991" y="2593273"/>
            <a:ext cx="10593506" cy="467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1" sz="2500">
                <a:solidFill>
                  <a:srgbClr val="018001"/>
                </a:solidFill>
                <a:latin typeface="Courier"/>
                <a:ea typeface="Courier"/>
                <a:cs typeface="Courier"/>
                <a:sym typeface="Courier"/>
              </a:defRPr>
            </a:pPr>
            <a:r>
              <a:rPr b="0">
                <a:solidFill>
                  <a:srgbClr val="000000"/>
                </a:solidFill>
              </a:rPr>
              <a:t>app.</a:t>
            </a:r>
            <a:r>
              <a:rPr>
                <a:solidFill>
                  <a:srgbClr val="66187A"/>
                </a:solidFill>
              </a:rPr>
              <a:t>get</a:t>
            </a:r>
            <a:r>
              <a:rPr b="0">
                <a:solidFill>
                  <a:srgbClr val="000000"/>
                </a:solidFill>
              </a:rPr>
              <a:t>(</a:t>
            </a:r>
            <a:r>
              <a:t>'/transcripts/:id'</a:t>
            </a:r>
            <a:r>
              <a:rPr b="0">
                <a:solidFill>
                  <a:srgbClr val="000000"/>
                </a:solidFill>
              </a:rPr>
              <a:t>, (req, res) =&gt; {</a:t>
            </a:r>
            <a:endParaRPr b="0">
              <a:solidFill>
                <a:srgbClr val="000000"/>
              </a:solidFill>
            </a:endParaRPr>
          </a:p>
          <a:p>
            <a:pPr algn="l" defTabSz="457200">
              <a:defRPr i="1" sz="2500">
                <a:solidFill>
                  <a:srgbClr val="808080"/>
                </a:solidFill>
                <a:latin typeface="Courier"/>
                <a:ea typeface="Courier"/>
                <a:cs typeface="Courier"/>
                <a:sym typeface="Courier"/>
              </a:defRPr>
            </a:pPr>
            <a:r>
              <a:rPr i="0">
                <a:solidFill>
                  <a:srgbClr val="000000"/>
                </a:solidFill>
              </a:rPr>
              <a:t>  </a:t>
            </a:r>
            <a:r>
              <a:t>// req.params to get components of the path</a:t>
            </a:r>
          </a:p>
          <a:p>
            <a:pPr algn="l" defTabSz="457200">
              <a:defRPr sz="2500">
                <a:solidFill>
                  <a:srgbClr val="000000"/>
                </a:solidFill>
                <a:latin typeface="Courier"/>
                <a:ea typeface="Courier"/>
                <a:cs typeface="Courier"/>
                <a:sym typeface="Courier"/>
              </a:defRPr>
            </a:pPr>
            <a:r>
              <a:rPr i="1">
                <a:solidFill>
                  <a:srgbClr val="808080"/>
                </a:solidFill>
              </a:rPr>
              <a:t>  </a:t>
            </a:r>
            <a:r>
              <a:rPr b="1">
                <a:solidFill>
                  <a:srgbClr val="011480"/>
                </a:solidFill>
              </a:rPr>
              <a:t>const </a:t>
            </a:r>
            <a:r>
              <a:t>{</a:t>
            </a:r>
            <a:r>
              <a:rPr>
                <a:solidFill>
                  <a:srgbClr val="458383"/>
                </a:solidFill>
              </a:rPr>
              <a:t>id</a:t>
            </a:r>
            <a:r>
              <a:t>} = req.</a:t>
            </a:r>
            <a:r>
              <a:rPr b="1">
                <a:solidFill>
                  <a:srgbClr val="66187A"/>
                </a:solidFill>
              </a:rPr>
              <a:t>params</a:t>
            </a:r>
            <a:r>
              <a:t>;</a:t>
            </a:r>
          </a:p>
          <a:p>
            <a:pPr algn="l" defTabSz="457200">
              <a:defRPr sz="2500">
                <a:solidFill>
                  <a:srgbClr val="000000"/>
                </a:solidFill>
                <a:latin typeface="Courier"/>
                <a:ea typeface="Courier"/>
                <a:cs typeface="Courier"/>
                <a:sym typeface="Courier"/>
              </a:defRPr>
            </a:pPr>
            <a:r>
              <a:t>  </a:t>
            </a:r>
            <a:r>
              <a:rPr b="1">
                <a:solidFill>
                  <a:srgbClr val="011480"/>
                </a:solidFill>
              </a:rPr>
              <a:t>const </a:t>
            </a:r>
            <a:r>
              <a:rPr>
                <a:solidFill>
                  <a:srgbClr val="458383"/>
                </a:solidFill>
              </a:rPr>
              <a:t>theTranscript </a:t>
            </a:r>
            <a:r>
              <a:t>= db.</a:t>
            </a:r>
            <a:r>
              <a:rPr i="1"/>
              <a:t>getTranscript</a:t>
            </a:r>
            <a:r>
              <a:t>(</a:t>
            </a:r>
            <a:r>
              <a:rPr i="1"/>
              <a:t>parseInt</a:t>
            </a:r>
            <a:r>
              <a:t>(</a:t>
            </a:r>
            <a:r>
              <a:rPr>
                <a:solidFill>
                  <a:srgbClr val="458383"/>
                </a:solidFill>
              </a:rPr>
              <a:t>id</a:t>
            </a:r>
            <a:r>
              <a:t>));</a:t>
            </a:r>
          </a:p>
          <a:p>
            <a:pPr algn="l" defTabSz="457200">
              <a:defRPr sz="2500">
                <a:solidFill>
                  <a:srgbClr val="458383"/>
                </a:solidFill>
                <a:latin typeface="Courier"/>
                <a:ea typeface="Courier"/>
                <a:cs typeface="Courier"/>
                <a:sym typeface="Courier"/>
              </a:defRPr>
            </a:pPr>
            <a:r>
              <a:rPr>
                <a:solidFill>
                  <a:srgbClr val="000000"/>
                </a:solidFill>
              </a:rPr>
              <a:t>  </a:t>
            </a:r>
            <a:r>
              <a:rPr b="1">
                <a:solidFill>
                  <a:srgbClr val="011480"/>
                </a:solidFill>
              </a:rPr>
              <a:t>if </a:t>
            </a:r>
            <a:r>
              <a:rPr>
                <a:solidFill>
                  <a:srgbClr val="000000"/>
                </a:solidFill>
              </a:rPr>
              <a:t>(</a:t>
            </a:r>
            <a:r>
              <a:t>theTranscript </a:t>
            </a:r>
            <a:r>
              <a:rPr>
                <a:solidFill>
                  <a:srgbClr val="000000"/>
                </a:solidFill>
              </a:rPr>
              <a:t>=== </a:t>
            </a:r>
            <a:r>
              <a:rPr b="1">
                <a:solidFill>
                  <a:srgbClr val="011480"/>
                </a:solidFill>
              </a:rPr>
              <a:t>undefined</a:t>
            </a:r>
            <a:r>
              <a:rPr>
                <a:solidFill>
                  <a:srgbClr val="000000"/>
                </a:solidFill>
              </a:rPr>
              <a:t>) {</a:t>
            </a:r>
            <a:endParaRPr>
              <a:solidFill>
                <a:srgbClr val="000000"/>
              </a:solidFill>
            </a:endParaRPr>
          </a:p>
          <a:p>
            <a:pPr algn="l" defTabSz="457200">
              <a:defRPr b="1" sz="2500">
                <a:solidFill>
                  <a:srgbClr val="018001"/>
                </a:solidFill>
                <a:latin typeface="Courier"/>
                <a:ea typeface="Courier"/>
                <a:cs typeface="Courier"/>
                <a:sym typeface="Courier"/>
              </a:defRPr>
            </a:pPr>
            <a:r>
              <a:rPr b="0">
                <a:solidFill>
                  <a:srgbClr val="000000"/>
                </a:solidFill>
              </a:rPr>
              <a:t>    res.</a:t>
            </a:r>
            <a:r>
              <a:rPr b="0">
                <a:solidFill>
                  <a:srgbClr val="7A7A43"/>
                </a:solidFill>
              </a:rPr>
              <a:t>status</a:t>
            </a:r>
            <a:r>
              <a:rPr b="0">
                <a:solidFill>
                  <a:srgbClr val="000000"/>
                </a:solidFill>
              </a:rPr>
              <a:t>(</a:t>
            </a:r>
            <a:r>
              <a:rPr b="0">
                <a:solidFill>
                  <a:srgbClr val="0432FF"/>
                </a:solidFill>
              </a:rPr>
              <a:t>404</a:t>
            </a:r>
            <a:r>
              <a:rPr b="0">
                <a:solidFill>
                  <a:srgbClr val="000000"/>
                </a:solidFill>
              </a:rPr>
              <a:t>).</a:t>
            </a:r>
            <a:r>
              <a:rPr>
                <a:solidFill>
                  <a:srgbClr val="66187A"/>
                </a:solidFill>
              </a:rPr>
              <a:t>send</a:t>
            </a:r>
            <a:r>
              <a:rPr b="0">
                <a:solidFill>
                  <a:srgbClr val="000000"/>
                </a:solidFill>
              </a:rPr>
              <a:t>(</a:t>
            </a:r>
            <a:r>
              <a:t>`No student with id = </a:t>
            </a:r>
            <a:r>
              <a:rPr b="0">
                <a:solidFill>
                  <a:srgbClr val="000000"/>
                </a:solidFill>
              </a:rPr>
              <a:t>${</a:t>
            </a:r>
            <a:r>
              <a:rPr b="0">
                <a:solidFill>
                  <a:srgbClr val="458383"/>
                </a:solidFill>
              </a:rPr>
              <a:t>id</a:t>
            </a:r>
            <a:r>
              <a:rPr b="0">
                <a:solidFill>
                  <a:srgbClr val="000000"/>
                </a:solidFill>
              </a:rPr>
              <a:t>}</a:t>
            </a:r>
            <a:r>
              <a:t>`</a:t>
            </a:r>
            <a:r>
              <a:rPr b="0">
                <a:solidFill>
                  <a:srgbClr val="000000"/>
                </a:solidFill>
              </a:rPr>
              <a:t>);</a:t>
            </a:r>
            <a:endParaRPr b="0">
              <a:solidFill>
                <a:srgbClr val="000000"/>
              </a:solidFill>
            </a:endParaRPr>
          </a:p>
          <a:p>
            <a:pPr algn="l" defTabSz="457200">
              <a:defRPr sz="2500">
                <a:solidFill>
                  <a:srgbClr val="000000"/>
                </a:solidFill>
                <a:latin typeface="Courier"/>
                <a:ea typeface="Courier"/>
                <a:cs typeface="Courier"/>
                <a:sym typeface="Courier"/>
              </a:defRPr>
            </a:pPr>
            <a:r>
              <a:t>  }</a:t>
            </a:r>
          </a:p>
          <a:p>
            <a:pPr algn="l" defTabSz="457200">
              <a:defRPr sz="2500">
                <a:solidFill>
                  <a:srgbClr val="000000"/>
                </a:solidFill>
                <a:latin typeface="Courier"/>
                <a:ea typeface="Courier"/>
                <a:cs typeface="Courier"/>
                <a:sym typeface="Courier"/>
              </a:defRPr>
            </a:pPr>
            <a:r>
              <a:t>  {</a:t>
            </a:r>
          </a:p>
          <a:p>
            <a:pPr algn="l" defTabSz="457200">
              <a:defRPr sz="2500">
                <a:solidFill>
                  <a:srgbClr val="458383"/>
                </a:solidFill>
                <a:latin typeface="Courier"/>
                <a:ea typeface="Courier"/>
                <a:cs typeface="Courier"/>
                <a:sym typeface="Courier"/>
              </a:defRPr>
            </a:pPr>
            <a:r>
              <a:rPr>
                <a:solidFill>
                  <a:srgbClr val="000000"/>
                </a:solidFill>
              </a:rPr>
              <a:t>    res.</a:t>
            </a:r>
            <a:r>
              <a:rPr>
                <a:solidFill>
                  <a:srgbClr val="7A7A43"/>
                </a:solidFill>
              </a:rPr>
              <a:t>status</a:t>
            </a:r>
            <a:r>
              <a:rPr>
                <a:solidFill>
                  <a:srgbClr val="000000"/>
                </a:solidFill>
              </a:rPr>
              <a:t>(</a:t>
            </a:r>
            <a:r>
              <a:rPr>
                <a:solidFill>
                  <a:srgbClr val="0432FF"/>
                </a:solidFill>
              </a:rPr>
              <a:t>200</a:t>
            </a:r>
            <a:r>
              <a:rPr>
                <a:solidFill>
                  <a:srgbClr val="000000"/>
                </a:solidFill>
              </a:rPr>
              <a:t>).</a:t>
            </a:r>
            <a:r>
              <a:rPr b="1">
                <a:solidFill>
                  <a:srgbClr val="66187A"/>
                </a:solidFill>
              </a:rPr>
              <a:t>send</a:t>
            </a:r>
            <a:r>
              <a:rPr>
                <a:solidFill>
                  <a:srgbClr val="000000"/>
                </a:solidFill>
              </a:rPr>
              <a:t>(</a:t>
            </a:r>
            <a:r>
              <a:t>theTranscript</a:t>
            </a:r>
            <a:r>
              <a:rPr>
                <a:solidFill>
                  <a:srgbClr val="000000"/>
                </a:solidFill>
              </a:rPr>
              <a:t>);</a:t>
            </a:r>
            <a:endParaRPr>
              <a:solidFill>
                <a:srgbClr val="000000"/>
              </a:solidFill>
            </a:endParaRPr>
          </a:p>
          <a:p>
            <a:pPr algn="l" defTabSz="457200">
              <a:defRPr sz="2500">
                <a:solidFill>
                  <a:srgbClr val="000000"/>
                </a:solidFill>
                <a:latin typeface="Courier"/>
                <a:ea typeface="Courier"/>
                <a:cs typeface="Courier"/>
                <a:sym typeface="Courier"/>
              </a:defRPr>
            </a:pPr>
            <a:r>
              <a:t>  }</a:t>
            </a:r>
          </a:p>
          <a:p>
            <a:pPr algn="l" defTabSz="457200">
              <a:defRPr sz="2500">
                <a:solidFill>
                  <a:srgbClr val="000000"/>
                </a:solidFill>
                <a:latin typeface="Courier"/>
                <a:ea typeface="Courier"/>
                <a:cs typeface="Courier"/>
                <a:sym typeface="Courier"/>
              </a:defRPr>
            </a:pPr>
            <a:r>
              <a:t>});</a:t>
            </a:r>
          </a:p>
        </p:txBody>
      </p:sp>
      <p:pic>
        <p:nvPicPr>
          <p:cNvPr id="192" name="Image" descr="Image"/>
          <p:cNvPicPr>
            <a:picLocks noChangeAspect="1"/>
          </p:cNvPicPr>
          <p:nvPr/>
        </p:nvPicPr>
        <p:blipFill>
          <a:blip r:embed="rId4">
            <a:extLst/>
          </a:blip>
          <a:stretch>
            <a:fillRect/>
          </a:stretch>
        </p:blipFill>
        <p:spPr>
          <a:xfrm>
            <a:off x="1652270" y="7578491"/>
            <a:ext cx="7912101" cy="6832601"/>
          </a:xfrm>
          <a:prstGeom prst="rect">
            <a:avLst/>
          </a:prstGeom>
          <a:ln w="12700">
            <a:miter lim="400000"/>
          </a:ln>
        </p:spPr>
      </p:pic>
      <p:pic>
        <p:nvPicPr>
          <p:cNvPr id="193" name="Image" descr="Image"/>
          <p:cNvPicPr>
            <a:picLocks noChangeAspect="1"/>
          </p:cNvPicPr>
          <p:nvPr/>
        </p:nvPicPr>
        <p:blipFill>
          <a:blip r:embed="rId5">
            <a:extLst/>
          </a:blip>
          <a:stretch>
            <a:fillRect/>
          </a:stretch>
        </p:blipFill>
        <p:spPr>
          <a:xfrm>
            <a:off x="8784590" y="7578491"/>
            <a:ext cx="7912101" cy="6832601"/>
          </a:xfrm>
          <a:prstGeom prst="rect">
            <a:avLst/>
          </a:prstGeom>
          <a:ln w="12700">
            <a:miter lim="400000"/>
          </a:ln>
        </p:spPr>
      </p:pic>
      <p:sp>
        <p:nvSpPr>
          <p:cNvPr id="194" name="Callout"/>
          <p:cNvSpPr/>
          <p:nvPr/>
        </p:nvSpPr>
        <p:spPr>
          <a:xfrm>
            <a:off x="16285109" y="3884624"/>
            <a:ext cx="7912101" cy="9473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594" y="0"/>
                </a:moveTo>
                <a:lnTo>
                  <a:pt x="1457" y="5676"/>
                </a:lnTo>
                <a:lnTo>
                  <a:pt x="1068" y="5676"/>
                </a:lnTo>
                <a:cubicBezTo>
                  <a:pt x="478" y="5676"/>
                  <a:pt x="0" y="6075"/>
                  <a:pt x="0" y="6568"/>
                </a:cubicBezTo>
                <a:lnTo>
                  <a:pt x="0" y="20708"/>
                </a:lnTo>
                <a:cubicBezTo>
                  <a:pt x="0" y="21201"/>
                  <a:pt x="478" y="21600"/>
                  <a:pt x="1068" y="21600"/>
                </a:cubicBezTo>
                <a:lnTo>
                  <a:pt x="20532" y="21600"/>
                </a:lnTo>
                <a:cubicBezTo>
                  <a:pt x="21122" y="21600"/>
                  <a:pt x="21600" y="21201"/>
                  <a:pt x="21600" y="20708"/>
                </a:cubicBezTo>
                <a:lnTo>
                  <a:pt x="21600" y="6568"/>
                </a:lnTo>
                <a:cubicBezTo>
                  <a:pt x="21600" y="6075"/>
                  <a:pt x="21122" y="5676"/>
                  <a:pt x="20532" y="5676"/>
                </a:cubicBezTo>
                <a:lnTo>
                  <a:pt x="5730" y="5676"/>
                </a:lnTo>
                <a:lnTo>
                  <a:pt x="3594" y="0"/>
                </a:lnTo>
                <a:close/>
              </a:path>
            </a:pathLst>
          </a:custGeom>
          <a:solidFill>
            <a:srgbClr val="FFFFFF"/>
          </a:solidFill>
          <a:ln w="127000">
            <a:solidFill>
              <a:schemeClr val="accent5">
                <a:hueOff val="-82419"/>
                <a:satOff val="-9513"/>
                <a:lumOff val="-16343"/>
              </a:schemeClr>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95" name="&lt;h1&gt;Congratulations!&lt;/h1&gt;…"/>
          <p:cNvSpPr txBox="1"/>
          <p:nvPr/>
        </p:nvSpPr>
        <p:spPr>
          <a:xfrm>
            <a:off x="16617860" y="6761763"/>
            <a:ext cx="7246602" cy="673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a:solidFill>
                  <a:srgbClr val="000000"/>
                </a:solidFill>
                <a:latin typeface="Courier"/>
                <a:ea typeface="Courier"/>
                <a:cs typeface="Courier"/>
                <a:sym typeface="Courier"/>
              </a:defRPr>
            </a:pPr>
            <a:r>
              <a:t>&lt;</a:t>
            </a:r>
            <a:r>
              <a:rPr b="1">
                <a:solidFill>
                  <a:srgbClr val="011480"/>
                </a:solidFill>
              </a:rPr>
              <a:t>h1</a:t>
            </a:r>
            <a:r>
              <a:t>&gt;</a:t>
            </a:r>
            <a:r>
              <a:t>Congratulations!</a:t>
            </a:r>
            <a:r>
              <a:t>&lt;/</a:t>
            </a:r>
            <a:r>
              <a:rPr b="1">
                <a:solidFill>
                  <a:srgbClr val="011480"/>
                </a:solidFill>
              </a:rPr>
              <a:t>h1</a:t>
            </a:r>
            <a:r>
              <a:t>&gt;</a:t>
            </a:r>
          </a:p>
          <a:p>
            <a:pPr algn="l" defTabSz="457200">
              <a:defRPr>
                <a:solidFill>
                  <a:srgbClr val="000000"/>
                </a:solidFill>
                <a:latin typeface="Courier"/>
                <a:ea typeface="Courier"/>
                <a:cs typeface="Courier"/>
                <a:sym typeface="Courier"/>
              </a:defRPr>
            </a:pPr>
            <a:r>
              <a:t>  You are the 1000th visitor to the transcript site! You have been selected to receive a free iPad. To claim your prize </a:t>
            </a:r>
            <a:r>
              <a:t>&lt;</a:t>
            </a:r>
            <a:r>
              <a:rPr b="1">
                <a:solidFill>
                  <a:srgbClr val="011480"/>
                </a:solidFill>
              </a:rPr>
              <a:t>a </a:t>
            </a:r>
            <a:r>
              <a:rPr b="1">
                <a:solidFill>
                  <a:srgbClr val="0432FF"/>
                </a:solidFill>
              </a:rPr>
              <a:t>href</a:t>
            </a:r>
            <a:r>
              <a:rPr b="1">
                <a:solidFill>
                  <a:srgbClr val="018001"/>
                </a:solidFill>
              </a:rPr>
              <a:t>='https://www.youtube.com/watch?v=DLzxrzFCyOs'</a:t>
            </a:r>
            <a:r>
              <a:t>&gt;</a:t>
            </a:r>
            <a:r>
              <a:t>click here!</a:t>
            </a:r>
            <a:r>
              <a:t>&lt;/</a:t>
            </a:r>
            <a:r>
              <a:rPr b="1">
                <a:solidFill>
                  <a:srgbClr val="011480"/>
                </a:solidFill>
              </a:rPr>
              <a:t>a</a:t>
            </a:r>
            <a:r>
              <a:t>&gt;</a:t>
            </a:r>
          </a:p>
          <a:p>
            <a:pPr algn="l" defTabSz="457200">
              <a:defRPr>
                <a:solidFill>
                  <a:srgbClr val="000000"/>
                </a:solidFill>
                <a:latin typeface="Courier"/>
                <a:ea typeface="Courier"/>
                <a:cs typeface="Courier"/>
                <a:sym typeface="Courier"/>
              </a:defRPr>
            </a:pPr>
            <a:r>
              <a:t>  </a:t>
            </a:r>
            <a:r>
              <a:t>&lt;</a:t>
            </a:r>
            <a:r>
              <a:rPr b="1">
                <a:solidFill>
                  <a:srgbClr val="011480"/>
                </a:solidFill>
              </a:rPr>
              <a:t>script </a:t>
            </a:r>
            <a:r>
              <a:rPr b="1">
                <a:solidFill>
                  <a:srgbClr val="0432FF"/>
                </a:solidFill>
              </a:rPr>
              <a:t>language</a:t>
            </a:r>
            <a:r>
              <a:rPr b="1">
                <a:solidFill>
                  <a:srgbClr val="018001"/>
                </a:solidFill>
              </a:rPr>
              <a:t>=“javascript”</a:t>
            </a:r>
            <a:r>
              <a:t>&gt;</a:t>
            </a:r>
          </a:p>
          <a:p>
            <a:pPr algn="l" defTabSz="457200">
              <a:defRPr>
                <a:solidFill>
                  <a:srgbClr val="000000"/>
                </a:solidFill>
                <a:latin typeface="Courier"/>
                <a:ea typeface="Courier"/>
                <a:cs typeface="Courier"/>
                <a:sym typeface="Courier"/>
              </a:defRPr>
            </a:pPr>
            <a:r>
              <a:t>document.getRootNode().body.innerHTML=</a:t>
            </a:r>
          </a:p>
          <a:p>
            <a:pPr algn="l" defTabSz="457200">
              <a:defRPr>
                <a:solidFill>
                  <a:srgbClr val="000000"/>
                </a:solidFill>
                <a:latin typeface="Courier"/>
                <a:ea typeface="Courier"/>
                <a:cs typeface="Courier"/>
                <a:sym typeface="Courier"/>
              </a:defRPr>
            </a:pPr>
            <a:r>
              <a:t>'</a:t>
            </a:r>
            <a:r>
              <a:t>&lt;</a:t>
            </a:r>
            <a:r>
              <a:rPr b="1">
                <a:solidFill>
                  <a:srgbClr val="011480"/>
                </a:solidFill>
              </a:rPr>
              <a:t>h1</a:t>
            </a:r>
            <a:r>
              <a:t>&gt;</a:t>
            </a:r>
            <a:r>
              <a:t>Congratulations!</a:t>
            </a:r>
            <a:r>
              <a:t>&lt;/</a:t>
            </a:r>
            <a:r>
              <a:rPr b="1">
                <a:solidFill>
                  <a:srgbClr val="011480"/>
                </a:solidFill>
              </a:rPr>
              <a:t>h1</a:t>
            </a:r>
            <a:r>
              <a:t>&gt;</a:t>
            </a:r>
            <a:r>
              <a:t>You are the 1000th visitor to the transcript site! You have been selected to receive a free iPad. To claim your prize </a:t>
            </a:r>
            <a:r>
              <a:t>&lt;</a:t>
            </a:r>
            <a:r>
              <a:rPr b="1">
                <a:solidFill>
                  <a:srgbClr val="011480"/>
                </a:solidFill>
              </a:rPr>
              <a:t>a </a:t>
            </a:r>
            <a:r>
              <a:rPr b="1">
                <a:solidFill>
                  <a:srgbClr val="0432FF"/>
                </a:solidFill>
              </a:rPr>
              <a:t>href</a:t>
            </a:r>
            <a:r>
              <a:rPr b="1">
                <a:solidFill>
                  <a:srgbClr val="018001"/>
                </a:solidFill>
              </a:rPr>
              <a:t>="https://www.youtube.com/watch?v=DLzxrzFCyOs"</a:t>
            </a:r>
            <a:r>
              <a:t>&gt;</a:t>
            </a:r>
            <a:r>
              <a:t>click here!</a:t>
            </a:r>
            <a:r>
              <a:t>&lt;/</a:t>
            </a:r>
            <a:r>
              <a:rPr b="1">
                <a:solidFill>
                  <a:srgbClr val="011480"/>
                </a:solidFill>
              </a:rPr>
              <a:t>a</a:t>
            </a:r>
            <a:r>
              <a:t>&gt;</a:t>
            </a:r>
            <a:r>
              <a:t>’;</a:t>
            </a:r>
          </a:p>
          <a:p>
            <a:pPr algn="l" defTabSz="457200">
              <a:defRPr>
                <a:solidFill>
                  <a:srgbClr val="000000"/>
                </a:solidFill>
                <a:latin typeface="Courier"/>
                <a:ea typeface="Courier"/>
                <a:cs typeface="Courier"/>
                <a:sym typeface="Courier"/>
              </a:defRPr>
            </a:pPr>
            <a:r>
              <a:t>alert('You are a winner!’);</a:t>
            </a:r>
          </a:p>
          <a:p>
            <a:pPr algn="l" defTabSz="457200">
              <a:defRPr>
                <a:solidFill>
                  <a:srgbClr val="000000"/>
                </a:solidFill>
                <a:latin typeface="Courier"/>
                <a:ea typeface="Courier"/>
                <a:cs typeface="Courier"/>
                <a:sym typeface="Courier"/>
              </a:defRPr>
            </a:pPr>
            <a:r>
              <a:t>&lt;/</a:t>
            </a:r>
            <a:r>
              <a:rPr b="1">
                <a:solidFill>
                  <a:srgbClr val="011480"/>
                </a:solidFill>
              </a:rPr>
              <a:t>script</a:t>
            </a:r>
            <a:r>
              <a:t>&gt;</a:t>
            </a:r>
          </a:p>
          <a:p>
            <a:pPr algn="l" defTabSz="457200">
              <a:defRPr>
                <a:solidFill>
                  <a:srgbClr val="000000"/>
                </a:solidFill>
                <a:latin typeface="Courier"/>
                <a:ea typeface="Courier"/>
                <a:cs typeface="Courier"/>
                <a:sym typeface="Courier"/>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